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3"/>
  </p:notesMasterIdLst>
  <p:sldIdLst>
    <p:sldId id="256" r:id="rId3"/>
    <p:sldId id="257" r:id="rId4"/>
    <p:sldId id="259" r:id="rId5"/>
    <p:sldId id="261" r:id="rId6"/>
    <p:sldId id="258" r:id="rId7"/>
    <p:sldId id="264" r:id="rId8"/>
    <p:sldId id="263" r:id="rId9"/>
    <p:sldId id="262" r:id="rId10"/>
    <p:sldId id="265" r:id="rId11"/>
    <p:sldId id="260" r:id="rId12"/>
    <p:sldId id="266" r:id="rId14"/>
    <p:sldId id="267" r:id="rId15"/>
    <p:sldId id="268" r:id="rId16"/>
    <p:sldId id="269" r:id="rId17"/>
    <p:sldId id="270" r:id="rId18"/>
    <p:sldId id="272" r:id="rId19"/>
    <p:sldId id="284" r:id="rId20"/>
    <p:sldId id="285" r:id="rId21"/>
    <p:sldId id="273" r:id="rId22"/>
    <p:sldId id="274" r:id="rId23"/>
    <p:sldId id="271" r:id="rId24"/>
    <p:sldId id="275" r:id="rId25"/>
    <p:sldId id="276" r:id="rId26"/>
    <p:sldId id="277" r:id="rId27"/>
    <p:sldId id="278" r:id="rId28"/>
    <p:sldId id="281" r:id="rId29"/>
    <p:sldId id="282" r:id="rId30"/>
    <p:sldId id="279" r:id="rId31"/>
    <p:sldId id="280" r:id="rId32"/>
    <p:sldId id="283"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FFFFFF"/>
    <a:srgbClr val="000000"/>
    <a:srgbClr val="5EEC3C"/>
    <a:srgbClr val="1D3A00"/>
    <a:srgbClr val="6C1A00"/>
    <a:srgbClr val="003296"/>
    <a:srgbClr val="E39A39"/>
    <a:srgbClr val="FFC901"/>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howGuides="1">
      <p:cViewPr varScale="1">
        <p:scale>
          <a:sx n="103" d="100"/>
          <a:sy n="103" d="100"/>
        </p:scale>
        <p:origin x="341"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5FC51-3168-432E-AD2A-CA70653E03E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6E6D6-901E-4AF7-9C18-FAFCFF19A9A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8246070" cy="137434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endParaRPr lang="en-US" dirty="0"/>
          </a:p>
        </p:txBody>
      </p:sp>
      <p:sp>
        <p:nvSpPr>
          <p:cNvPr id="3" name="Subtitle 2"/>
          <p:cNvSpPr>
            <a:spLocks noGrp="1"/>
          </p:cNvSpPr>
          <p:nvPr>
            <p:ph type="subTitle" idx="1" hasCustomPrompt="1"/>
          </p:nvPr>
        </p:nvSpPr>
        <p:spPr>
          <a:xfrm>
            <a:off x="448965" y="2724455"/>
            <a:ext cx="8246070" cy="1221640"/>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endParaRPr lang="en-US" dirty="0"/>
          </a:p>
          <a:p>
            <a:r>
              <a:rPr lang="en-US" dirty="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pic>
        <p:nvPicPr>
          <p:cNvPr id="7" name="Picture 6" descr="E:\websites\free-power-point-templates\2012\logos.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l">
              <a:defRPr sz="3600" baseline="0">
                <a:solidFill>
                  <a:schemeClr val="tx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448966" y="1197406"/>
            <a:ext cx="8246070" cy="366492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chemeClr val="accent6">
                    <a:lumMod val="75000"/>
                  </a:schemeClr>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448965" y="1044701"/>
            <a:ext cx="6108200" cy="366376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8093365" cy="610820"/>
          </a:xfrm>
        </p:spPr>
        <p:txBody>
          <a:bodyPr>
            <a:normAutofit/>
          </a:bodyPr>
          <a:lstStyle>
            <a:lvl1pPr algn="l">
              <a:defRPr sz="3600" baseline="0">
                <a:solidFill>
                  <a:schemeClr val="tx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Text Placeholder 2"/>
          <p:cNvSpPr>
            <a:spLocks noGrp="1"/>
          </p:cNvSpPr>
          <p:nvPr>
            <p:ph type="body" idx="1"/>
          </p:nvPr>
        </p:nvSpPr>
        <p:spPr>
          <a:xfrm>
            <a:off x="536880" y="150281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536880" y="1975212"/>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572001" y="150281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572001" y="1975212"/>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fld>
            <a:endParaRPr lang="en-US"/>
          </a:p>
        </p:txBody>
      </p:sp>
      <p:sp>
        <p:nvSpPr>
          <p:cNvPr id="7" name="TextBox 6"/>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endParaRPr lang="en-US" sz="1400">
              <a:solidFill>
                <a:schemeClr val="bg1">
                  <a:lumMod val="65000"/>
                </a:schemeClr>
              </a:solidFill>
            </a:endParaRPr>
          </a:p>
          <a:p>
            <a:r>
              <a:rPr lang="en-US" sz="1400">
                <a:solidFill>
                  <a:schemeClr val="bg1">
                    <a:lumMod val="65000"/>
                  </a:schemeClr>
                </a:solidFill>
              </a:rPr>
              <a:t>www.free-power-point-templates.com</a:t>
            </a:r>
            <a:endParaRPr lang="en-US" sz="140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20.jpeg"/><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50110"/>
            <a:ext cx="8246070" cy="916230"/>
          </a:xfrm>
        </p:spPr>
        <p:txBody>
          <a:bodyPr>
            <a:normAutofit/>
          </a:bodyPr>
          <a:lstStyle/>
          <a:p>
            <a:r>
              <a:rPr lang="en-US" sz="2800" dirty="0">
                <a:latin typeface="Berlin Sans FB Demi" panose="020E0802020502020306" pitchFamily="34" charset="0"/>
              </a:rPr>
              <a:t>LoRa Guard – A Smart Mining Helmet</a:t>
            </a:r>
            <a:endParaRPr lang="en-US" sz="2800" dirty="0">
              <a:latin typeface="Berlin Sans FB Demi" panose="020E0802020502020306" pitchFamily="34" charset="0"/>
            </a:endParaRPr>
          </a:p>
        </p:txBody>
      </p:sp>
      <p:sp>
        <p:nvSpPr>
          <p:cNvPr id="3" name="Subtitle 2"/>
          <p:cNvSpPr>
            <a:spLocks noGrp="1"/>
          </p:cNvSpPr>
          <p:nvPr>
            <p:ph type="subTitle" idx="1"/>
          </p:nvPr>
        </p:nvSpPr>
        <p:spPr>
          <a:xfrm>
            <a:off x="53259" y="2314532"/>
            <a:ext cx="4886560" cy="1679755"/>
          </a:xfrm>
        </p:spPr>
        <p:txBody>
          <a:bodyPr>
            <a:noAutofit/>
          </a:bodyPr>
          <a:lstStyle/>
          <a:p>
            <a:r>
              <a:rPr lang="en-US" sz="1700" b="1" dirty="0">
                <a:solidFill>
                  <a:schemeClr val="bg1"/>
                </a:solidFill>
                <a:latin typeface="Goudy Old Style" panose="02020502050305020303" pitchFamily="18" charset="0"/>
              </a:rPr>
              <a:t>By – </a:t>
            </a:r>
            <a:endParaRPr lang="en-US" sz="1700" b="1" dirty="0">
              <a:solidFill>
                <a:schemeClr val="bg1"/>
              </a:solidFill>
              <a:latin typeface="Goudy Old Style" panose="02020502050305020303" pitchFamily="18" charset="0"/>
            </a:endParaRPr>
          </a:p>
          <a:p>
            <a:r>
              <a:rPr lang="en-US" sz="1700" b="1" dirty="0">
                <a:solidFill>
                  <a:schemeClr val="bg1"/>
                </a:solidFill>
                <a:latin typeface="Goudy Old Style" panose="02020502050305020303" pitchFamily="18" charset="0"/>
              </a:rPr>
              <a:t>K. Lakshmi Pavan Kumar Sarma(20AT1a3522)</a:t>
            </a:r>
            <a:endParaRPr lang="en-US" sz="1700" b="1" dirty="0">
              <a:solidFill>
                <a:schemeClr val="bg1"/>
              </a:solidFill>
              <a:latin typeface="Goudy Old Style" panose="02020502050305020303" pitchFamily="18" charset="0"/>
            </a:endParaRPr>
          </a:p>
          <a:p>
            <a:r>
              <a:rPr lang="en-US" sz="1700" b="1" dirty="0">
                <a:solidFill>
                  <a:schemeClr val="bg1"/>
                </a:solidFill>
                <a:latin typeface="Goudy Old Style" panose="02020502050305020303" pitchFamily="18" charset="0"/>
              </a:rPr>
              <a:t>D. Rahul Koundinya (20AT1a3539)</a:t>
            </a:r>
            <a:endParaRPr lang="en-US" sz="1700" b="1" dirty="0">
              <a:solidFill>
                <a:schemeClr val="bg1"/>
              </a:solidFill>
              <a:latin typeface="Goudy Old Style" panose="02020502050305020303" pitchFamily="18" charset="0"/>
            </a:endParaRPr>
          </a:p>
          <a:p>
            <a:r>
              <a:rPr lang="en-US" sz="1700" b="1" dirty="0">
                <a:solidFill>
                  <a:schemeClr val="bg1"/>
                </a:solidFill>
                <a:latin typeface="Goudy Old Style" panose="02020502050305020303" pitchFamily="18" charset="0"/>
              </a:rPr>
              <a:t>M. Taufeeq (20AT1A3553)</a:t>
            </a:r>
            <a:endParaRPr lang="en-US" sz="1700" b="1" dirty="0">
              <a:solidFill>
                <a:schemeClr val="bg1"/>
              </a:solidFill>
              <a:latin typeface="Goudy Old Style" panose="02020502050305020303" pitchFamily="18" charset="0"/>
            </a:endParaRPr>
          </a:p>
          <a:p>
            <a:r>
              <a:rPr lang="en-US" sz="1700" b="1" dirty="0">
                <a:solidFill>
                  <a:schemeClr val="bg1"/>
                </a:solidFill>
                <a:latin typeface="Goudy Old Style" panose="02020502050305020303" pitchFamily="18" charset="0"/>
              </a:rPr>
              <a:t>G. Venkat Sai Tarun (20AT1A3559)</a:t>
            </a:r>
            <a:endParaRPr lang="en-US" sz="1700" b="1" dirty="0">
              <a:solidFill>
                <a:schemeClr val="bg1"/>
              </a:solidFill>
              <a:latin typeface="Goudy Old Style" panose="02020502050305020303" pitchFamily="18" charset="0"/>
            </a:endParaRPr>
          </a:p>
        </p:txBody>
      </p:sp>
      <p:sp>
        <p:nvSpPr>
          <p:cNvPr id="4" name="Title 1"/>
          <p:cNvSpPr txBox="1"/>
          <p:nvPr/>
        </p:nvSpPr>
        <p:spPr>
          <a:xfrm>
            <a:off x="1059785" y="128470"/>
            <a:ext cx="7635250" cy="916230"/>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2800" dirty="0">
                <a:latin typeface="Times New Roman" panose="02020603050405020304" pitchFamily="18" charset="0"/>
                <a:cs typeface="Times New Roman" panose="02020603050405020304" pitchFamily="18" charset="0"/>
              </a:rPr>
              <a:t>G. Pullaiah College of Engineering and Technology</a:t>
            </a:r>
            <a:endParaRPr lang="en-US" sz="28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(Department of IoT)</a:t>
            </a:r>
            <a:endParaRPr lang="en-US" sz="2000" dirty="0">
              <a:latin typeface="Times New Roman" panose="02020603050405020304" pitchFamily="18" charset="0"/>
              <a:cs typeface="Times New Roman" panose="02020603050405020304" pitchFamily="18" charset="0"/>
            </a:endParaRPr>
          </a:p>
        </p:txBody>
      </p:sp>
      <p:pic>
        <p:nvPicPr>
          <p:cNvPr id="1026" name="Picture 2" descr="gpcet.ac.in - G PULLAIAH COLLEGE OF ENGINEER... - Gpc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59" y="128470"/>
            <a:ext cx="1190625" cy="10534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3555" y="4371283"/>
            <a:ext cx="2991691" cy="645160"/>
          </a:xfrm>
          <a:prstGeom prst="rect">
            <a:avLst/>
          </a:prstGeom>
          <a:noFill/>
        </p:spPr>
        <p:txBody>
          <a:bodyPr wrap="square" rtlCol="0">
            <a:spAutoFit/>
          </a:bodyPr>
          <a:lstStyle/>
          <a:p>
            <a:r>
              <a:rPr lang="en-US" b="1" dirty="0">
                <a:solidFill>
                  <a:schemeClr val="bg1"/>
                </a:solidFill>
                <a:latin typeface="Goudy Old Style" panose="02020502050305020303" pitchFamily="18" charset="0"/>
              </a:rPr>
              <a:t>Under the Guidance of  – </a:t>
            </a:r>
            <a:endParaRPr lang="en-US" b="1" dirty="0">
              <a:solidFill>
                <a:schemeClr val="bg1"/>
              </a:solidFill>
              <a:latin typeface="Goudy Old Style" panose="02020502050305020303" pitchFamily="18" charset="0"/>
            </a:endParaRPr>
          </a:p>
          <a:p>
            <a:r>
              <a:rPr lang="en-US" b="1" dirty="0">
                <a:solidFill>
                  <a:schemeClr val="bg1"/>
                </a:solidFill>
                <a:latin typeface="Goudy Old Style" panose="02020502050305020303" pitchFamily="18" charset="0"/>
              </a:rPr>
              <a:t>K. VinodKumarReddy </a:t>
            </a:r>
            <a:r>
              <a:rPr lang="en-US" sz="1200" b="1" dirty="0">
                <a:solidFill>
                  <a:schemeClr val="bg1"/>
                </a:solidFill>
                <a:latin typeface="Goudy Old Style" panose="02020502050305020303" pitchFamily="18" charset="0"/>
              </a:rPr>
              <a:t>M. Tech</a:t>
            </a:r>
            <a:endParaRPr lang="en-IN" sz="1200" b="1" dirty="0">
              <a:solidFill>
                <a:schemeClr val="bg1"/>
              </a:solidFill>
              <a:latin typeface="Goudy Old Style" panose="02020502050305020303" pitchFamily="18" charset="0"/>
            </a:endParaRPr>
          </a:p>
        </p:txBody>
      </p:sp>
      <p:sp>
        <p:nvSpPr>
          <p:cNvPr id="7" name="TextBox 6"/>
          <p:cNvSpPr txBox="1"/>
          <p:nvPr/>
        </p:nvSpPr>
        <p:spPr>
          <a:xfrm>
            <a:off x="3443973" y="4368698"/>
            <a:ext cx="2991691" cy="646331"/>
          </a:xfrm>
          <a:prstGeom prst="rect">
            <a:avLst/>
          </a:prstGeom>
          <a:noFill/>
        </p:spPr>
        <p:txBody>
          <a:bodyPr wrap="square" rtlCol="0">
            <a:spAutoFit/>
          </a:bodyPr>
          <a:lstStyle/>
          <a:p>
            <a:r>
              <a:rPr lang="en-US" b="1" dirty="0">
                <a:solidFill>
                  <a:schemeClr val="bg1"/>
                </a:solidFill>
                <a:latin typeface="Goudy Old Style" panose="02020502050305020303" pitchFamily="18" charset="0"/>
              </a:rPr>
              <a:t>Project Co-Ordinator – </a:t>
            </a:r>
            <a:endParaRPr lang="en-US" b="1" dirty="0">
              <a:solidFill>
                <a:schemeClr val="bg1"/>
              </a:solidFill>
              <a:latin typeface="Goudy Old Style" panose="02020502050305020303" pitchFamily="18" charset="0"/>
            </a:endParaRPr>
          </a:p>
          <a:p>
            <a:r>
              <a:rPr lang="en-US" b="1" dirty="0">
                <a:solidFill>
                  <a:schemeClr val="bg1"/>
                </a:solidFill>
                <a:latin typeface="Goudy Old Style" panose="02020502050305020303" pitchFamily="18" charset="0"/>
              </a:rPr>
              <a:t>Dr. C. Veena </a:t>
            </a:r>
            <a:r>
              <a:rPr lang="en-US" sz="1200" b="1" dirty="0">
                <a:solidFill>
                  <a:schemeClr val="bg1"/>
                </a:solidFill>
                <a:latin typeface="Goudy Old Style" panose="02020502050305020303" pitchFamily="18" charset="0"/>
              </a:rPr>
              <a:t>M. Tech, PhD</a:t>
            </a:r>
            <a:endParaRPr lang="en-IN" sz="1200" b="1" dirty="0">
              <a:solidFill>
                <a:schemeClr val="bg1"/>
              </a:solidFill>
              <a:latin typeface="Goudy Old Style" panose="02020502050305020303" pitchFamily="18" charset="0"/>
            </a:endParaRPr>
          </a:p>
        </p:txBody>
      </p:sp>
      <p:sp>
        <p:nvSpPr>
          <p:cNvPr id="8" name="TextBox 7"/>
          <p:cNvSpPr txBox="1"/>
          <p:nvPr/>
        </p:nvSpPr>
        <p:spPr>
          <a:xfrm>
            <a:off x="6242608" y="4368699"/>
            <a:ext cx="2901392" cy="646331"/>
          </a:xfrm>
          <a:prstGeom prst="rect">
            <a:avLst/>
          </a:prstGeom>
          <a:noFill/>
        </p:spPr>
        <p:txBody>
          <a:bodyPr wrap="square" rtlCol="0">
            <a:spAutoFit/>
          </a:bodyPr>
          <a:lstStyle/>
          <a:p>
            <a:r>
              <a:rPr lang="en-US" b="1" dirty="0">
                <a:solidFill>
                  <a:schemeClr val="bg1"/>
                </a:solidFill>
                <a:latin typeface="Goudy Old Style" panose="02020502050305020303" pitchFamily="18" charset="0"/>
              </a:rPr>
              <a:t>Head of the Department – </a:t>
            </a:r>
            <a:endParaRPr lang="en-US" b="1" dirty="0">
              <a:solidFill>
                <a:schemeClr val="bg1"/>
              </a:solidFill>
              <a:latin typeface="Goudy Old Style" panose="02020502050305020303" pitchFamily="18" charset="0"/>
            </a:endParaRPr>
          </a:p>
          <a:p>
            <a:r>
              <a:rPr lang="en-US" b="1" dirty="0">
                <a:solidFill>
                  <a:schemeClr val="bg1"/>
                </a:solidFill>
                <a:latin typeface="Goudy Old Style" panose="02020502050305020303" pitchFamily="18" charset="0"/>
              </a:rPr>
              <a:t>P. Suman Prakash </a:t>
            </a:r>
            <a:r>
              <a:rPr lang="en-US" sz="1200" b="1" dirty="0">
                <a:solidFill>
                  <a:schemeClr val="bg1"/>
                </a:solidFill>
                <a:latin typeface="Goudy Old Style" panose="02020502050305020303" pitchFamily="18" charset="0"/>
              </a:rPr>
              <a:t>M. Tech, PhD</a:t>
            </a:r>
            <a:endParaRPr lang="en-IN" sz="1200" b="1" dirty="0">
              <a:solidFill>
                <a:schemeClr val="bg1"/>
              </a:solidFill>
              <a:latin typeface="Goudy Old Style" panose="02020502050305020303" pitchFamily="18" charset="0"/>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44700"/>
            <a:ext cx="9144000" cy="4098800"/>
          </a:xfrm>
          <a:prstGeom prst="rect">
            <a:avLst/>
          </a:prstGeom>
        </p:spPr>
      </p:pic>
      <p:sp>
        <p:nvSpPr>
          <p:cNvPr id="6" name="TextBox 5"/>
          <p:cNvSpPr txBox="1"/>
          <p:nvPr/>
        </p:nvSpPr>
        <p:spPr>
          <a:xfrm>
            <a:off x="201160" y="1159229"/>
            <a:ext cx="3054100" cy="461665"/>
          </a:xfrm>
          <a:prstGeom prst="rect">
            <a:avLst/>
          </a:prstGeom>
          <a:noFill/>
        </p:spPr>
        <p:txBody>
          <a:bodyPr wrap="square" rtlCol="0">
            <a:spAutoFit/>
          </a:bodyPr>
          <a:lstStyle/>
          <a:p>
            <a:r>
              <a:rPr lang="en-US" sz="2400" b="1" dirty="0">
                <a:latin typeface="Goudy Old Style" panose="02020502050305020303" pitchFamily="18" charset="0"/>
              </a:rPr>
              <a:t>Class Diagram</a:t>
            </a:r>
            <a:endParaRPr lang="en-IN" sz="2400" b="1" dirty="0">
              <a:latin typeface="Goudy Old Style" panose="0202050205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0" y="1350110"/>
            <a:ext cx="9153150" cy="3793389"/>
          </a:xfrm>
          <a:prstGeom prst="rect">
            <a:avLst/>
          </a:prstGeom>
        </p:spPr>
      </p:pic>
      <p:sp>
        <p:nvSpPr>
          <p:cNvPr id="7" name="TextBox 6"/>
          <p:cNvSpPr txBox="1"/>
          <p:nvPr/>
        </p:nvSpPr>
        <p:spPr>
          <a:xfrm>
            <a:off x="143555" y="888445"/>
            <a:ext cx="3054100" cy="461665"/>
          </a:xfrm>
          <a:prstGeom prst="rect">
            <a:avLst/>
          </a:prstGeom>
          <a:noFill/>
        </p:spPr>
        <p:txBody>
          <a:bodyPr wrap="square" rtlCol="0">
            <a:spAutoFit/>
          </a:bodyPr>
          <a:lstStyle/>
          <a:p>
            <a:r>
              <a:rPr lang="en-US" sz="2400" b="1" dirty="0">
                <a:latin typeface="Goudy Old Style" panose="02020502050305020303" pitchFamily="18" charset="0"/>
              </a:rPr>
              <a:t>Sequence Diagram</a:t>
            </a:r>
            <a:endParaRPr lang="en-IN" sz="2400" b="1" dirty="0">
              <a:latin typeface="Goudy Old Style" panose="0202050205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44700"/>
            <a:ext cx="9144000" cy="4098800"/>
          </a:xfrm>
          <a:prstGeom prst="rect">
            <a:avLst/>
          </a:prstGeom>
        </p:spPr>
      </p:pic>
      <p:sp>
        <p:nvSpPr>
          <p:cNvPr id="6" name="TextBox 5"/>
          <p:cNvSpPr txBox="1"/>
          <p:nvPr/>
        </p:nvSpPr>
        <p:spPr>
          <a:xfrm>
            <a:off x="296260" y="1197405"/>
            <a:ext cx="3054100" cy="461665"/>
          </a:xfrm>
          <a:prstGeom prst="rect">
            <a:avLst/>
          </a:prstGeom>
          <a:noFill/>
        </p:spPr>
        <p:txBody>
          <a:bodyPr wrap="square" rtlCol="0">
            <a:spAutoFit/>
          </a:bodyPr>
          <a:lstStyle/>
          <a:p>
            <a:r>
              <a:rPr lang="en-US" sz="2400" b="1" dirty="0">
                <a:latin typeface="Goudy Old Style" panose="02020502050305020303" pitchFamily="18" charset="0"/>
              </a:rPr>
              <a:t>Activity Diagram</a:t>
            </a:r>
            <a:endParaRPr lang="en-IN" sz="2400" b="1" dirty="0">
              <a:latin typeface="Goudy Old Style" panose="0202050205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49259"/>
            <a:ext cx="9144000" cy="4194241"/>
          </a:xfrm>
          <a:prstGeom prst="rect">
            <a:avLst/>
          </a:prstGeom>
        </p:spPr>
      </p:pic>
      <p:sp>
        <p:nvSpPr>
          <p:cNvPr id="7" name="TextBox 6"/>
          <p:cNvSpPr txBox="1"/>
          <p:nvPr/>
        </p:nvSpPr>
        <p:spPr>
          <a:xfrm>
            <a:off x="143555" y="1044700"/>
            <a:ext cx="3054100" cy="461665"/>
          </a:xfrm>
          <a:prstGeom prst="rect">
            <a:avLst/>
          </a:prstGeom>
          <a:noFill/>
        </p:spPr>
        <p:txBody>
          <a:bodyPr wrap="square" rtlCol="0">
            <a:spAutoFit/>
          </a:bodyPr>
          <a:lstStyle/>
          <a:p>
            <a:r>
              <a:rPr lang="en-US" sz="2400" b="1" dirty="0">
                <a:latin typeface="Goudy Old Style" panose="02020502050305020303" pitchFamily="18" charset="0"/>
              </a:rPr>
              <a:t>Deployment Diagram</a:t>
            </a:r>
            <a:endParaRPr lang="en-IN" sz="2400" b="1" dirty="0">
              <a:latin typeface="Goudy Old Style" panose="0202050205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6015" y="1655520"/>
            <a:ext cx="5344675" cy="3487980"/>
          </a:xfrm>
          <a:prstGeom prst="rect">
            <a:avLst/>
          </a:prstGeom>
        </p:spPr>
      </p:pic>
      <p:sp>
        <p:nvSpPr>
          <p:cNvPr id="6" name="TextBox 5"/>
          <p:cNvSpPr txBox="1"/>
          <p:nvPr/>
        </p:nvSpPr>
        <p:spPr>
          <a:xfrm>
            <a:off x="296260" y="1044700"/>
            <a:ext cx="3054100" cy="461665"/>
          </a:xfrm>
          <a:prstGeom prst="rect">
            <a:avLst/>
          </a:prstGeom>
          <a:noFill/>
        </p:spPr>
        <p:txBody>
          <a:bodyPr wrap="square" rtlCol="0">
            <a:spAutoFit/>
          </a:bodyPr>
          <a:lstStyle/>
          <a:p>
            <a:r>
              <a:rPr lang="en-US" sz="2400" b="1" dirty="0">
                <a:latin typeface="Goudy Old Style" panose="02020502050305020303" pitchFamily="18" charset="0"/>
              </a:rPr>
              <a:t>Usecase Diagram</a:t>
            </a:r>
            <a:endParaRPr lang="en-IN" sz="2400" b="1" dirty="0">
              <a:latin typeface="Goudy Old Style" panose="0202050205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UML Diagrams</a:t>
            </a:r>
            <a:endParaRPr lang="en-US" b="1" dirty="0">
              <a:latin typeface="Goudy Old Style" panose="02020502050305020303"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81559"/>
            <a:ext cx="9144000" cy="4126432"/>
          </a:xfrm>
          <a:prstGeom prst="rect">
            <a:avLst/>
          </a:prstGeom>
        </p:spPr>
      </p:pic>
      <p:sp>
        <p:nvSpPr>
          <p:cNvPr id="7" name="TextBox 6"/>
          <p:cNvSpPr txBox="1"/>
          <p:nvPr/>
        </p:nvSpPr>
        <p:spPr>
          <a:xfrm>
            <a:off x="296260" y="1034439"/>
            <a:ext cx="3054100" cy="461665"/>
          </a:xfrm>
          <a:prstGeom prst="rect">
            <a:avLst/>
          </a:prstGeom>
          <a:noFill/>
        </p:spPr>
        <p:txBody>
          <a:bodyPr wrap="square" rtlCol="0">
            <a:spAutoFit/>
          </a:bodyPr>
          <a:lstStyle/>
          <a:p>
            <a:r>
              <a:rPr lang="en-US" sz="2400" b="1" dirty="0">
                <a:latin typeface="Goudy Old Style" panose="02020502050305020303" pitchFamily="18" charset="0"/>
              </a:rPr>
              <a:t>Components Diagram</a:t>
            </a:r>
            <a:endParaRPr lang="en-IN" sz="2400"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0"/>
            <a:ext cx="6104543" cy="5143500"/>
            <a:chOff x="-76200" y="0"/>
            <a:chExt cx="6104543" cy="5143500"/>
          </a:xfrm>
        </p:grpSpPr>
        <p:sp>
          <p:nvSpPr>
            <p:cNvPr id="12" name="Title 3"/>
            <p:cNvSpPr txBox="1"/>
            <p:nvPr/>
          </p:nvSpPr>
          <p:spPr>
            <a:xfrm>
              <a:off x="-76200" y="11018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Methodology</a:t>
              </a:r>
              <a:endParaRPr lang="en-US" sz="3400" b="1" dirty="0">
                <a:solidFill>
                  <a:schemeClr val="tx1"/>
                </a:solidFill>
                <a:latin typeface="Goudy Old Style" panose="02020502050305020303"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5657" y="0"/>
              <a:ext cx="2912686" cy="51435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0"/>
            <a:ext cx="6728292" cy="5143500"/>
            <a:chOff x="-76200" y="0"/>
            <a:chExt cx="6728292" cy="514350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1908" y="0"/>
              <a:ext cx="4160184" cy="5143500"/>
            </a:xfrm>
            <a:prstGeom prst="rect">
              <a:avLst/>
            </a:prstGeom>
          </p:spPr>
        </p:pic>
        <p:sp>
          <p:nvSpPr>
            <p:cNvPr id="12" name="Title 3"/>
            <p:cNvSpPr txBox="1"/>
            <p:nvPr/>
          </p:nvSpPr>
          <p:spPr>
            <a:xfrm>
              <a:off x="-76200" y="11018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Methodology</a:t>
              </a:r>
              <a:endParaRPr lang="en-US" sz="3400" b="1" dirty="0">
                <a:solidFill>
                  <a:schemeClr val="tx1"/>
                </a:solidFill>
                <a:latin typeface="Goudy Old Style" panose="020205020503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6200" y="110185"/>
            <a:ext cx="6490162" cy="4923131"/>
            <a:chOff x="-76200" y="110185"/>
            <a:chExt cx="6490162" cy="4923131"/>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8222" y="110186"/>
              <a:ext cx="4275740" cy="4923130"/>
            </a:xfrm>
            <a:prstGeom prst="rect">
              <a:avLst/>
            </a:prstGeom>
          </p:spPr>
        </p:pic>
        <p:sp>
          <p:nvSpPr>
            <p:cNvPr id="12" name="Title 3"/>
            <p:cNvSpPr txBox="1"/>
            <p:nvPr/>
          </p:nvSpPr>
          <p:spPr>
            <a:xfrm>
              <a:off x="-76200" y="11018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Methodology</a:t>
              </a:r>
              <a:endParaRPr lang="en-US" sz="3400" b="1" dirty="0">
                <a:solidFill>
                  <a:schemeClr val="tx1"/>
                </a:solidFill>
                <a:latin typeface="Goudy Old Style" panose="02020502050305020303"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p:nvPr/>
        </p:nvSpPr>
        <p:spPr>
          <a:xfrm>
            <a:off x="-76200" y="11018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Methodology</a:t>
            </a:r>
            <a:endParaRPr lang="en-US" sz="3400" b="1" dirty="0">
              <a:solidFill>
                <a:schemeClr val="tx1"/>
              </a:solidFill>
              <a:latin typeface="Goudy Old Style" panose="02020502050305020303" pitchFamily="18" charset="0"/>
            </a:endParaRPr>
          </a:p>
        </p:txBody>
      </p:sp>
      <p:sp>
        <p:nvSpPr>
          <p:cNvPr id="8" name="Title 3"/>
          <p:cNvSpPr txBox="1"/>
          <p:nvPr/>
        </p:nvSpPr>
        <p:spPr>
          <a:xfrm>
            <a:off x="143555" y="772133"/>
            <a:ext cx="1527050" cy="272567"/>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2000" b="1" dirty="0">
                <a:solidFill>
                  <a:schemeClr val="bg2">
                    <a:lumMod val="50000"/>
                  </a:schemeClr>
                </a:solidFill>
                <a:latin typeface="Goudy Old Style" panose="02020502050305020303" pitchFamily="18" charset="0"/>
              </a:rPr>
              <a:t>Module 1 :</a:t>
            </a:r>
            <a:endParaRPr lang="en-US" sz="2000" b="1" dirty="0">
              <a:solidFill>
                <a:schemeClr val="bg2">
                  <a:lumMod val="50000"/>
                </a:schemeClr>
              </a:solidFill>
              <a:latin typeface="Goudy Old Style" panose="02020502050305020303" pitchFamily="18" charset="0"/>
            </a:endParaRPr>
          </a:p>
        </p:txBody>
      </p:sp>
      <p:pic>
        <p:nvPicPr>
          <p:cNvPr id="2" name="Picture 1"/>
          <p:cNvPicPr>
            <a:picLocks noChangeAspect="1"/>
          </p:cNvPicPr>
          <p:nvPr/>
        </p:nvPicPr>
        <p:blipFill>
          <a:blip r:embed="rId1"/>
          <a:stretch>
            <a:fillRect/>
          </a:stretch>
        </p:blipFill>
        <p:spPr>
          <a:xfrm>
            <a:off x="448945" y="1633220"/>
            <a:ext cx="6270625" cy="3387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chemeClr val="bg1"/>
                </a:solidFill>
                <a:latin typeface="Goudy Old Style" panose="02020502050305020303" pitchFamily="18" charset="0"/>
              </a:rPr>
              <a:t>Table of Content</a:t>
            </a:r>
            <a:endParaRPr lang="en-US" b="1" dirty="0">
              <a:solidFill>
                <a:schemeClr val="bg1"/>
              </a:solidFill>
              <a:latin typeface="Goudy Old Style" panose="02020502050305020303" pitchFamily="18" charset="0"/>
            </a:endParaRPr>
          </a:p>
        </p:txBody>
      </p:sp>
      <p:pic>
        <p:nvPicPr>
          <p:cNvPr id="2050"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9907" y="1350110"/>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0728" y="1256001"/>
            <a:ext cx="1145288" cy="646331"/>
          </a:xfrm>
          <a:prstGeom prst="rect">
            <a:avLst/>
          </a:prstGeom>
          <a:noFill/>
        </p:spPr>
        <p:txBody>
          <a:bodyPr wrap="square" rtlCol="0">
            <a:spAutoFit/>
          </a:bodyPr>
          <a:lstStyle/>
          <a:p>
            <a:r>
              <a:rPr lang="en-US" b="1" dirty="0">
                <a:latin typeface="Goudy Old Style" panose="02020502050305020303" pitchFamily="18" charset="0"/>
              </a:rPr>
              <a:t>01</a:t>
            </a:r>
            <a:endParaRPr lang="en-US" b="1" dirty="0">
              <a:latin typeface="Goudy Old Style" panose="02020502050305020303" pitchFamily="18" charset="0"/>
            </a:endParaRPr>
          </a:p>
          <a:p>
            <a:r>
              <a:rPr lang="en-US" b="1" dirty="0">
                <a:latin typeface="Goudy Old Style" panose="02020502050305020303" pitchFamily="18" charset="0"/>
              </a:rPr>
              <a:t>Abstract</a:t>
            </a:r>
            <a:endParaRPr lang="en-IN" b="1" dirty="0">
              <a:latin typeface="Goudy Old Style" panose="02020502050305020303" pitchFamily="18" charset="0"/>
            </a:endParaRPr>
          </a:p>
        </p:txBody>
      </p:sp>
      <p:pic>
        <p:nvPicPr>
          <p:cNvPr id="7"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9907" y="2207744"/>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0727" y="2113635"/>
            <a:ext cx="1450697" cy="646331"/>
          </a:xfrm>
          <a:prstGeom prst="rect">
            <a:avLst/>
          </a:prstGeom>
          <a:noFill/>
        </p:spPr>
        <p:txBody>
          <a:bodyPr wrap="square" rtlCol="0">
            <a:spAutoFit/>
          </a:bodyPr>
          <a:lstStyle/>
          <a:p>
            <a:r>
              <a:rPr lang="en-US" b="1" dirty="0">
                <a:latin typeface="Goudy Old Style" panose="02020502050305020303" pitchFamily="18" charset="0"/>
              </a:rPr>
              <a:t>02</a:t>
            </a:r>
            <a:endParaRPr lang="en-US" b="1" dirty="0">
              <a:latin typeface="Goudy Old Style" panose="02020502050305020303" pitchFamily="18" charset="0"/>
            </a:endParaRPr>
          </a:p>
          <a:p>
            <a:r>
              <a:rPr lang="en-US" b="1" dirty="0">
                <a:latin typeface="Goudy Old Style" panose="02020502050305020303" pitchFamily="18" charset="0"/>
              </a:rPr>
              <a:t>Introduction</a:t>
            </a:r>
            <a:endParaRPr lang="en-IN" b="1" dirty="0">
              <a:latin typeface="Goudy Old Style" panose="02020502050305020303" pitchFamily="18" charset="0"/>
            </a:endParaRPr>
          </a:p>
        </p:txBody>
      </p:sp>
      <p:pic>
        <p:nvPicPr>
          <p:cNvPr id="9"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1532" y="3218081"/>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62352" y="3123972"/>
            <a:ext cx="1977188" cy="646331"/>
          </a:xfrm>
          <a:prstGeom prst="rect">
            <a:avLst/>
          </a:prstGeom>
          <a:noFill/>
        </p:spPr>
        <p:txBody>
          <a:bodyPr wrap="square" rtlCol="0">
            <a:spAutoFit/>
          </a:bodyPr>
          <a:lstStyle/>
          <a:p>
            <a:r>
              <a:rPr lang="en-US" b="1" dirty="0">
                <a:latin typeface="Goudy Old Style" panose="02020502050305020303" pitchFamily="18" charset="0"/>
              </a:rPr>
              <a:t>03</a:t>
            </a:r>
            <a:endParaRPr lang="en-IN" b="1" dirty="0">
              <a:latin typeface="Goudy Old Style" panose="02020502050305020303" pitchFamily="18" charset="0"/>
            </a:endParaRPr>
          </a:p>
          <a:p>
            <a:r>
              <a:rPr lang="en-IN" b="1" dirty="0">
                <a:latin typeface="Goudy Old Style" panose="02020502050305020303" pitchFamily="18" charset="0"/>
              </a:rPr>
              <a:t>Literature Survey</a:t>
            </a:r>
            <a:endParaRPr lang="en-US" b="1" dirty="0">
              <a:latin typeface="Goudy Old Style" panose="02020502050305020303" pitchFamily="18" charset="0"/>
            </a:endParaRPr>
          </a:p>
        </p:txBody>
      </p:sp>
      <p:pic>
        <p:nvPicPr>
          <p:cNvPr id="11"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652" y="4176182"/>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57472" y="4082073"/>
            <a:ext cx="1977188" cy="646331"/>
          </a:xfrm>
          <a:prstGeom prst="rect">
            <a:avLst/>
          </a:prstGeom>
          <a:noFill/>
        </p:spPr>
        <p:txBody>
          <a:bodyPr wrap="square" rtlCol="0">
            <a:spAutoFit/>
          </a:bodyPr>
          <a:lstStyle/>
          <a:p>
            <a:r>
              <a:rPr lang="en-US" b="1" dirty="0">
                <a:latin typeface="Goudy Old Style" panose="02020502050305020303" pitchFamily="18" charset="0"/>
              </a:rPr>
              <a:t>04</a:t>
            </a:r>
            <a:endParaRPr lang="en-US" b="1" dirty="0">
              <a:latin typeface="Goudy Old Style" panose="02020502050305020303" pitchFamily="18" charset="0"/>
            </a:endParaRPr>
          </a:p>
          <a:p>
            <a:r>
              <a:rPr lang="en-US" b="1" dirty="0">
                <a:latin typeface="Goudy Old Style" panose="02020502050305020303" pitchFamily="18" charset="0"/>
              </a:rPr>
              <a:t>Existing Model</a:t>
            </a:r>
            <a:endParaRPr lang="en-IN" b="1" dirty="0">
              <a:latin typeface="Goudy Old Style" panose="02020502050305020303" pitchFamily="18" charset="0"/>
            </a:endParaRPr>
          </a:p>
        </p:txBody>
      </p:sp>
      <p:pic>
        <p:nvPicPr>
          <p:cNvPr id="13"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0360" y="1320813"/>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961180" y="1226704"/>
            <a:ext cx="2137870" cy="646331"/>
          </a:xfrm>
          <a:prstGeom prst="rect">
            <a:avLst/>
          </a:prstGeom>
          <a:noFill/>
        </p:spPr>
        <p:txBody>
          <a:bodyPr wrap="square" rtlCol="0">
            <a:spAutoFit/>
          </a:bodyPr>
          <a:lstStyle/>
          <a:p>
            <a:r>
              <a:rPr lang="en-US" b="1" dirty="0">
                <a:latin typeface="Goudy Old Style" panose="02020502050305020303" pitchFamily="18" charset="0"/>
              </a:rPr>
              <a:t>05</a:t>
            </a:r>
            <a:endParaRPr lang="en-US" b="1" dirty="0">
              <a:latin typeface="Goudy Old Style" panose="02020502050305020303" pitchFamily="18" charset="0"/>
            </a:endParaRPr>
          </a:p>
          <a:p>
            <a:r>
              <a:rPr lang="en-US" b="1" dirty="0">
                <a:latin typeface="Goudy Old Style" panose="02020502050305020303" pitchFamily="18" charset="0"/>
              </a:rPr>
              <a:t>Proposed Model</a:t>
            </a:r>
            <a:endParaRPr lang="en-IN" b="1" dirty="0">
              <a:latin typeface="Goudy Old Style" panose="02020502050305020303" pitchFamily="18" charset="0"/>
            </a:endParaRPr>
          </a:p>
        </p:txBody>
      </p:sp>
      <p:pic>
        <p:nvPicPr>
          <p:cNvPr id="15"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93498" y="2207744"/>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04318" y="2113635"/>
            <a:ext cx="2247438" cy="646331"/>
          </a:xfrm>
          <a:prstGeom prst="rect">
            <a:avLst/>
          </a:prstGeom>
          <a:noFill/>
        </p:spPr>
        <p:txBody>
          <a:bodyPr wrap="square" rtlCol="0">
            <a:spAutoFit/>
          </a:bodyPr>
          <a:lstStyle/>
          <a:p>
            <a:r>
              <a:rPr lang="en-US" b="1" dirty="0">
                <a:latin typeface="Goudy Old Style" panose="02020502050305020303" pitchFamily="18" charset="0"/>
              </a:rPr>
              <a:t>06</a:t>
            </a:r>
            <a:endParaRPr lang="en-US" b="1" dirty="0">
              <a:latin typeface="Goudy Old Style" panose="02020502050305020303" pitchFamily="18" charset="0"/>
            </a:endParaRPr>
          </a:p>
          <a:p>
            <a:r>
              <a:rPr lang="en-US" b="1" dirty="0">
                <a:latin typeface="Goudy Old Style" panose="02020502050305020303" pitchFamily="18" charset="0"/>
              </a:rPr>
              <a:t>System Requirements</a:t>
            </a:r>
            <a:endParaRPr lang="en-IN" b="1" dirty="0">
              <a:latin typeface="Goudy Old Style" panose="02020502050305020303" pitchFamily="18" charset="0"/>
            </a:endParaRPr>
          </a:p>
        </p:txBody>
      </p:sp>
      <p:pic>
        <p:nvPicPr>
          <p:cNvPr id="17"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93498" y="3135516"/>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004318" y="3041407"/>
            <a:ext cx="1789322" cy="646331"/>
          </a:xfrm>
          <a:prstGeom prst="rect">
            <a:avLst/>
          </a:prstGeom>
          <a:noFill/>
        </p:spPr>
        <p:txBody>
          <a:bodyPr wrap="square" rtlCol="0">
            <a:spAutoFit/>
          </a:bodyPr>
          <a:lstStyle/>
          <a:p>
            <a:r>
              <a:rPr lang="en-US" b="1" dirty="0">
                <a:latin typeface="Goudy Old Style" panose="02020502050305020303" pitchFamily="18" charset="0"/>
              </a:rPr>
              <a:t>07</a:t>
            </a:r>
            <a:endParaRPr lang="en-US" b="1" dirty="0">
              <a:latin typeface="Goudy Old Style" panose="02020502050305020303" pitchFamily="18" charset="0"/>
            </a:endParaRPr>
          </a:p>
          <a:p>
            <a:r>
              <a:rPr lang="en-US" b="1" dirty="0">
                <a:latin typeface="Goudy Old Style" panose="02020502050305020303" pitchFamily="18" charset="0"/>
              </a:rPr>
              <a:t>UML Diagram</a:t>
            </a:r>
            <a:endParaRPr lang="en-IN" b="1" dirty="0">
              <a:latin typeface="Goudy Old Style" panose="02020502050305020303" pitchFamily="18" charset="0"/>
            </a:endParaRPr>
          </a:p>
        </p:txBody>
      </p:sp>
      <p:pic>
        <p:nvPicPr>
          <p:cNvPr id="19"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50360" y="4176182"/>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961180" y="4082073"/>
            <a:ext cx="1450697" cy="646331"/>
          </a:xfrm>
          <a:prstGeom prst="rect">
            <a:avLst/>
          </a:prstGeom>
          <a:noFill/>
        </p:spPr>
        <p:txBody>
          <a:bodyPr wrap="square" rtlCol="0">
            <a:spAutoFit/>
          </a:bodyPr>
          <a:lstStyle/>
          <a:p>
            <a:r>
              <a:rPr lang="en-US" b="1" dirty="0">
                <a:latin typeface="Goudy Old Style" panose="02020502050305020303" pitchFamily="18" charset="0"/>
              </a:rPr>
              <a:t>08</a:t>
            </a:r>
            <a:endParaRPr lang="en-US" b="1" dirty="0">
              <a:latin typeface="Goudy Old Style" panose="02020502050305020303" pitchFamily="18" charset="0"/>
            </a:endParaRPr>
          </a:p>
          <a:p>
            <a:r>
              <a:rPr lang="en-US" b="1" dirty="0">
                <a:latin typeface="Goudy Old Style" panose="02020502050305020303" pitchFamily="18" charset="0"/>
              </a:rPr>
              <a:t>Methodology</a:t>
            </a:r>
            <a:endParaRPr lang="en-IN" b="1" dirty="0">
              <a:latin typeface="Goudy Old Style" panose="02020502050305020303" pitchFamily="18" charset="0"/>
            </a:endParaRPr>
          </a:p>
        </p:txBody>
      </p:sp>
      <p:pic>
        <p:nvPicPr>
          <p:cNvPr id="21"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4460" y="1273758"/>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15280" y="1179649"/>
            <a:ext cx="1450697" cy="646331"/>
          </a:xfrm>
          <a:prstGeom prst="rect">
            <a:avLst/>
          </a:prstGeom>
          <a:noFill/>
        </p:spPr>
        <p:txBody>
          <a:bodyPr wrap="square" rtlCol="0">
            <a:spAutoFit/>
          </a:bodyPr>
          <a:lstStyle/>
          <a:p>
            <a:r>
              <a:rPr lang="en-US" b="1" dirty="0">
                <a:latin typeface="Goudy Old Style" panose="02020502050305020303" pitchFamily="18" charset="0"/>
              </a:rPr>
              <a:t>09</a:t>
            </a:r>
            <a:endParaRPr lang="en-US" b="1" dirty="0">
              <a:latin typeface="Goudy Old Style" panose="02020502050305020303" pitchFamily="18" charset="0"/>
            </a:endParaRPr>
          </a:p>
          <a:p>
            <a:r>
              <a:rPr lang="en-US" b="1" dirty="0">
                <a:latin typeface="Goudy Old Style" panose="02020502050305020303" pitchFamily="18" charset="0"/>
              </a:rPr>
              <a:t>Pseudo Code</a:t>
            </a:r>
            <a:endParaRPr lang="en-IN" b="1" dirty="0">
              <a:latin typeface="Goudy Old Style" panose="02020502050305020303" pitchFamily="18" charset="0"/>
            </a:endParaRPr>
          </a:p>
        </p:txBody>
      </p:sp>
      <p:pic>
        <p:nvPicPr>
          <p:cNvPr id="23"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4460" y="2214102"/>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015280" y="2119993"/>
            <a:ext cx="1450697" cy="646331"/>
          </a:xfrm>
          <a:prstGeom prst="rect">
            <a:avLst/>
          </a:prstGeom>
          <a:noFill/>
        </p:spPr>
        <p:txBody>
          <a:bodyPr wrap="square" rtlCol="0">
            <a:spAutoFit/>
          </a:bodyPr>
          <a:lstStyle/>
          <a:p>
            <a:r>
              <a:rPr lang="en-US" b="1" dirty="0">
                <a:latin typeface="Goudy Old Style" panose="02020502050305020303" pitchFamily="18" charset="0"/>
              </a:rPr>
              <a:t>10</a:t>
            </a:r>
            <a:endParaRPr lang="en-US" b="1" dirty="0">
              <a:latin typeface="Goudy Old Style" panose="02020502050305020303" pitchFamily="18" charset="0"/>
            </a:endParaRPr>
          </a:p>
          <a:p>
            <a:r>
              <a:rPr lang="en-US" b="1" dirty="0">
                <a:latin typeface="Goudy Old Style" panose="02020502050305020303" pitchFamily="18" charset="0"/>
              </a:rPr>
              <a:t>Screenshots</a:t>
            </a:r>
            <a:endParaRPr lang="en-IN" b="1" dirty="0">
              <a:latin typeface="Goudy Old Style" panose="02020502050305020303" pitchFamily="18" charset="0"/>
            </a:endParaRPr>
          </a:p>
        </p:txBody>
      </p:sp>
      <p:pic>
        <p:nvPicPr>
          <p:cNvPr id="25"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4688" y="3135516"/>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015507" y="3041407"/>
            <a:ext cx="2290347" cy="646331"/>
          </a:xfrm>
          <a:prstGeom prst="rect">
            <a:avLst/>
          </a:prstGeom>
          <a:noFill/>
        </p:spPr>
        <p:txBody>
          <a:bodyPr wrap="square" rtlCol="0">
            <a:spAutoFit/>
          </a:bodyPr>
          <a:lstStyle/>
          <a:p>
            <a:r>
              <a:rPr lang="en-US" b="1" dirty="0">
                <a:latin typeface="Goudy Old Style" panose="02020502050305020303" pitchFamily="18" charset="0"/>
              </a:rPr>
              <a:t>11</a:t>
            </a:r>
            <a:endParaRPr lang="en-US" b="1" dirty="0">
              <a:latin typeface="Goudy Old Style" panose="02020502050305020303" pitchFamily="18" charset="0"/>
            </a:endParaRPr>
          </a:p>
          <a:p>
            <a:r>
              <a:rPr lang="en-US" b="1" dirty="0">
                <a:latin typeface="Goudy Old Style" panose="02020502050305020303" pitchFamily="18" charset="0"/>
              </a:rPr>
              <a:t>Future Enhancement</a:t>
            </a:r>
            <a:endParaRPr lang="en-IN" b="1" dirty="0">
              <a:latin typeface="Goudy Old Style" panose="02020502050305020303" pitchFamily="18" charset="0"/>
            </a:endParaRPr>
          </a:p>
        </p:txBody>
      </p:sp>
      <p:pic>
        <p:nvPicPr>
          <p:cNvPr id="27" name="Picture 2" descr="Miner's Helmet PNG Desig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4460" y="4169969"/>
            <a:ext cx="458116" cy="45811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015280" y="4075860"/>
            <a:ext cx="1450697" cy="646331"/>
          </a:xfrm>
          <a:prstGeom prst="rect">
            <a:avLst/>
          </a:prstGeom>
          <a:noFill/>
        </p:spPr>
        <p:txBody>
          <a:bodyPr wrap="square" rtlCol="0">
            <a:spAutoFit/>
          </a:bodyPr>
          <a:lstStyle/>
          <a:p>
            <a:r>
              <a:rPr lang="en-US" b="1" dirty="0">
                <a:latin typeface="Goudy Old Style" panose="02020502050305020303" pitchFamily="18" charset="0"/>
              </a:rPr>
              <a:t>12</a:t>
            </a:r>
            <a:endParaRPr lang="en-IN" b="1" dirty="0">
              <a:latin typeface="Goudy Old Style" panose="02020502050305020303" pitchFamily="18" charset="0"/>
            </a:endParaRPr>
          </a:p>
          <a:p>
            <a:r>
              <a:rPr lang="en-IN" b="1" dirty="0">
                <a:latin typeface="Goudy Old Style" panose="02020502050305020303" pitchFamily="18" charset="0"/>
              </a:rPr>
              <a:t>Conclusion</a:t>
            </a:r>
            <a:endParaRPr lang="en-US"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0.70"/>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childTnLst>
                          </p:cTn>
                        </p:par>
                        <p:par>
                          <p:cTn id="10" fill="hold">
                            <p:stCondLst>
                              <p:cond delay="1000"/>
                            </p:stCondLst>
                            <p:childTnLst>
                              <p:par>
                                <p:cTn id="11" presetID="32" presetClass="emph" presetSubtype="0" fill="hold" nodeType="afterEffect">
                                  <p:stCondLst>
                                    <p:cond delay="0"/>
                                  </p:stCondLst>
                                  <p:childTnLst>
                                    <p:animRot by="120000">
                                      <p:cBhvr>
                                        <p:cTn id="12" dur="100" fill="hold">
                                          <p:stCondLst>
                                            <p:cond delay="0"/>
                                          </p:stCondLst>
                                        </p:cTn>
                                        <p:tgtEl>
                                          <p:spTgt spid="2050"/>
                                        </p:tgtEl>
                                        <p:attrNameLst>
                                          <p:attrName>r</p:attrName>
                                        </p:attrNameLst>
                                      </p:cBhvr>
                                    </p:animRot>
                                    <p:animRot by="-240000">
                                      <p:cBhvr>
                                        <p:cTn id="13" dur="200" fill="hold">
                                          <p:stCondLst>
                                            <p:cond delay="200"/>
                                          </p:stCondLst>
                                        </p:cTn>
                                        <p:tgtEl>
                                          <p:spTgt spid="2050"/>
                                        </p:tgtEl>
                                        <p:attrNameLst>
                                          <p:attrName>r</p:attrName>
                                        </p:attrNameLst>
                                      </p:cBhvr>
                                    </p:animRot>
                                    <p:animRot by="240000">
                                      <p:cBhvr>
                                        <p:cTn id="14" dur="200" fill="hold">
                                          <p:stCondLst>
                                            <p:cond delay="400"/>
                                          </p:stCondLst>
                                        </p:cTn>
                                        <p:tgtEl>
                                          <p:spTgt spid="2050"/>
                                        </p:tgtEl>
                                        <p:attrNameLst>
                                          <p:attrName>r</p:attrName>
                                        </p:attrNameLst>
                                      </p:cBhvr>
                                    </p:animRot>
                                    <p:animRot by="-240000">
                                      <p:cBhvr>
                                        <p:cTn id="15" dur="200" fill="hold">
                                          <p:stCondLst>
                                            <p:cond delay="600"/>
                                          </p:stCondLst>
                                        </p:cTn>
                                        <p:tgtEl>
                                          <p:spTgt spid="2050"/>
                                        </p:tgtEl>
                                        <p:attrNameLst>
                                          <p:attrName>r</p:attrName>
                                        </p:attrNameLst>
                                      </p:cBhvr>
                                    </p:animRot>
                                    <p:animRot by="120000">
                                      <p:cBhvr>
                                        <p:cTn id="16" dur="200" fill="hold">
                                          <p:stCondLst>
                                            <p:cond delay="800"/>
                                          </p:stCondLst>
                                        </p:cTn>
                                        <p:tgtEl>
                                          <p:spTgt spid="2050"/>
                                        </p:tgtEl>
                                        <p:attrNameLst>
                                          <p:attrName>r</p:attrName>
                                        </p:attrNameLst>
                                      </p:cBhvr>
                                    </p:animRot>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1000"/>
                                        <p:tgtEl>
                                          <p:spTgt spid="5">
                                            <p:txEl>
                                              <p:pRg st="1" end="1"/>
                                            </p:txEl>
                                          </p:spTgt>
                                        </p:tgtEl>
                                      </p:cBhvr>
                                    </p:animEffect>
                                    <p:anim calcmode="lin" valueType="num">
                                      <p:cBhvr>
                                        <p:cTn id="2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000"/>
                            </p:stCondLst>
                            <p:childTnLst>
                              <p:par>
                                <p:cTn id="37" presetID="32" presetClass="emph" presetSubtype="0" fill="hold" nodeType="afterEffect">
                                  <p:stCondLst>
                                    <p:cond delay="0"/>
                                  </p:stCondLst>
                                  <p:childTnLst>
                                    <p:animRot by="120000">
                                      <p:cBhvr>
                                        <p:cTn id="38" dur="100" fill="hold">
                                          <p:stCondLst>
                                            <p:cond delay="0"/>
                                          </p:stCondLst>
                                        </p:cTn>
                                        <p:tgtEl>
                                          <p:spTgt spid="7"/>
                                        </p:tgtEl>
                                        <p:attrNameLst>
                                          <p:attrName>r</p:attrName>
                                        </p:attrNameLst>
                                      </p:cBhvr>
                                    </p:animRot>
                                    <p:animRot by="-240000">
                                      <p:cBhvr>
                                        <p:cTn id="39" dur="200" fill="hold">
                                          <p:stCondLst>
                                            <p:cond delay="200"/>
                                          </p:stCondLst>
                                        </p:cTn>
                                        <p:tgtEl>
                                          <p:spTgt spid="7"/>
                                        </p:tgtEl>
                                        <p:attrNameLst>
                                          <p:attrName>r</p:attrName>
                                        </p:attrNameLst>
                                      </p:cBhvr>
                                    </p:animRot>
                                    <p:animRot by="240000">
                                      <p:cBhvr>
                                        <p:cTn id="40" dur="200" fill="hold">
                                          <p:stCondLst>
                                            <p:cond delay="400"/>
                                          </p:stCondLst>
                                        </p:cTn>
                                        <p:tgtEl>
                                          <p:spTgt spid="7"/>
                                        </p:tgtEl>
                                        <p:attrNameLst>
                                          <p:attrName>r</p:attrName>
                                        </p:attrNameLst>
                                      </p:cBhvr>
                                    </p:animRot>
                                    <p:animRot by="-240000">
                                      <p:cBhvr>
                                        <p:cTn id="41" dur="200" fill="hold">
                                          <p:stCondLst>
                                            <p:cond delay="600"/>
                                          </p:stCondLst>
                                        </p:cTn>
                                        <p:tgtEl>
                                          <p:spTgt spid="7"/>
                                        </p:tgtEl>
                                        <p:attrNameLst>
                                          <p:attrName>r</p:attrName>
                                        </p:attrNameLst>
                                      </p:cBhvr>
                                    </p:animRot>
                                    <p:animRot by="120000">
                                      <p:cBhvr>
                                        <p:cTn id="42" dur="200" fill="hold">
                                          <p:stCondLst>
                                            <p:cond delay="800"/>
                                          </p:stCondLst>
                                        </p:cTn>
                                        <p:tgtEl>
                                          <p:spTgt spid="7"/>
                                        </p:tgtEl>
                                        <p:attrNameLst>
                                          <p:attrName>r</p:attrName>
                                        </p:attrNameLst>
                                      </p:cBhvr>
                                    </p:animRot>
                                  </p:childTnLst>
                                </p:cTn>
                              </p:par>
                            </p:childTnLst>
                          </p:cTn>
                        </p:par>
                        <p:par>
                          <p:cTn id="43" fill="hold">
                            <p:stCondLst>
                              <p:cond delay="2000"/>
                            </p:stCondLst>
                            <p:childTnLst>
                              <p:par>
                                <p:cTn id="44" presetID="42" presetClass="entr" presetSubtype="0" fill="hold" nodeType="after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Effect transition="in" filter="fade">
                                      <p:cBhvr>
                                        <p:cTn id="46" dur="1000"/>
                                        <p:tgtEl>
                                          <p:spTgt spid="8">
                                            <p:txEl>
                                              <p:pRg st="0" end="0"/>
                                            </p:txEl>
                                          </p:spTgt>
                                        </p:tgtEl>
                                      </p:cBhvr>
                                    </p:animEffect>
                                    <p:anim calcmode="lin" valueType="num">
                                      <p:cBhvr>
                                        <p:cTn id="4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42" presetClass="entr" presetSubtype="0" fill="hold" nodeType="afterEffect">
                                  <p:stCondLst>
                                    <p:cond delay="0"/>
                                  </p:stCondLst>
                                  <p:childTnLst>
                                    <p:set>
                                      <p:cBhvr>
                                        <p:cTn id="51" dur="1" fill="hold">
                                          <p:stCondLst>
                                            <p:cond delay="0"/>
                                          </p:stCondLst>
                                        </p:cTn>
                                        <p:tgtEl>
                                          <p:spTgt spid="8">
                                            <p:txEl>
                                              <p:pRg st="1" end="1"/>
                                            </p:txEl>
                                          </p:spTgt>
                                        </p:tgtEl>
                                        <p:attrNameLst>
                                          <p:attrName>style.visibility</p:attrName>
                                        </p:attrNameLst>
                                      </p:cBhvr>
                                      <p:to>
                                        <p:strVal val="visible"/>
                                      </p:to>
                                    </p:set>
                                    <p:animEffect transition="in" filter="fade">
                                      <p:cBhvr>
                                        <p:cTn id="52" dur="1000"/>
                                        <p:tgtEl>
                                          <p:spTgt spid="8">
                                            <p:txEl>
                                              <p:pRg st="1" end="1"/>
                                            </p:txEl>
                                          </p:spTgt>
                                        </p:tgtEl>
                                      </p:cBhvr>
                                    </p:animEffect>
                                    <p:anim calcmode="lin" valueType="num">
                                      <p:cBhvr>
                                        <p:cTn id="5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1000" fill="hold"/>
                                        <p:tgtEl>
                                          <p:spTgt spid="9"/>
                                        </p:tgtEl>
                                        <p:attrNameLst>
                                          <p:attrName>ppt_w</p:attrName>
                                        </p:attrNameLst>
                                      </p:cBhvr>
                                      <p:tavLst>
                                        <p:tav tm="0">
                                          <p:val>
                                            <p:strVal val="#ppt_w*0.70"/>
                                          </p:val>
                                        </p:tav>
                                        <p:tav tm="100000">
                                          <p:val>
                                            <p:strVal val="#ppt_w"/>
                                          </p:val>
                                        </p:tav>
                                      </p:tavLst>
                                    </p:anim>
                                    <p:anim calcmode="lin" valueType="num">
                                      <p:cBhvr>
                                        <p:cTn id="60" dur="1000" fill="hold"/>
                                        <p:tgtEl>
                                          <p:spTgt spid="9"/>
                                        </p:tgtEl>
                                        <p:attrNameLst>
                                          <p:attrName>ppt_h</p:attrName>
                                        </p:attrNameLst>
                                      </p:cBhvr>
                                      <p:tavLst>
                                        <p:tav tm="0">
                                          <p:val>
                                            <p:strVal val="#ppt_h"/>
                                          </p:val>
                                        </p:tav>
                                        <p:tav tm="100000">
                                          <p:val>
                                            <p:strVal val="#ppt_h"/>
                                          </p:val>
                                        </p:tav>
                                      </p:tavLst>
                                    </p:anim>
                                    <p:animEffect transition="in" filter="fade">
                                      <p:cBhvr>
                                        <p:cTn id="61" dur="1000"/>
                                        <p:tgtEl>
                                          <p:spTgt spid="9"/>
                                        </p:tgtEl>
                                      </p:cBhvr>
                                    </p:animEffect>
                                  </p:childTnLst>
                                </p:cTn>
                              </p:par>
                            </p:childTnLst>
                          </p:cTn>
                        </p:par>
                        <p:par>
                          <p:cTn id="62" fill="hold">
                            <p:stCondLst>
                              <p:cond delay="1000"/>
                            </p:stCondLst>
                            <p:childTnLst>
                              <p:par>
                                <p:cTn id="63" presetID="32" presetClass="emph" presetSubtype="0" fill="hold" nodeType="afterEffect">
                                  <p:stCondLst>
                                    <p:cond delay="0"/>
                                  </p:stCondLst>
                                  <p:childTnLst>
                                    <p:animRot by="120000">
                                      <p:cBhvr>
                                        <p:cTn id="64" dur="100" fill="hold">
                                          <p:stCondLst>
                                            <p:cond delay="0"/>
                                          </p:stCondLst>
                                        </p:cTn>
                                        <p:tgtEl>
                                          <p:spTgt spid="9"/>
                                        </p:tgtEl>
                                        <p:attrNameLst>
                                          <p:attrName>r</p:attrName>
                                        </p:attrNameLst>
                                      </p:cBhvr>
                                    </p:animRot>
                                    <p:animRot by="-240000">
                                      <p:cBhvr>
                                        <p:cTn id="65" dur="200" fill="hold">
                                          <p:stCondLst>
                                            <p:cond delay="200"/>
                                          </p:stCondLst>
                                        </p:cTn>
                                        <p:tgtEl>
                                          <p:spTgt spid="9"/>
                                        </p:tgtEl>
                                        <p:attrNameLst>
                                          <p:attrName>r</p:attrName>
                                        </p:attrNameLst>
                                      </p:cBhvr>
                                    </p:animRot>
                                    <p:animRot by="240000">
                                      <p:cBhvr>
                                        <p:cTn id="66" dur="200" fill="hold">
                                          <p:stCondLst>
                                            <p:cond delay="400"/>
                                          </p:stCondLst>
                                        </p:cTn>
                                        <p:tgtEl>
                                          <p:spTgt spid="9"/>
                                        </p:tgtEl>
                                        <p:attrNameLst>
                                          <p:attrName>r</p:attrName>
                                        </p:attrNameLst>
                                      </p:cBhvr>
                                    </p:animRot>
                                    <p:animRot by="-240000">
                                      <p:cBhvr>
                                        <p:cTn id="67" dur="200" fill="hold">
                                          <p:stCondLst>
                                            <p:cond delay="600"/>
                                          </p:stCondLst>
                                        </p:cTn>
                                        <p:tgtEl>
                                          <p:spTgt spid="9"/>
                                        </p:tgtEl>
                                        <p:attrNameLst>
                                          <p:attrName>r</p:attrName>
                                        </p:attrNameLst>
                                      </p:cBhvr>
                                    </p:animRot>
                                    <p:animRot by="120000">
                                      <p:cBhvr>
                                        <p:cTn id="68" dur="200" fill="hold">
                                          <p:stCondLst>
                                            <p:cond delay="800"/>
                                          </p:stCondLst>
                                        </p:cTn>
                                        <p:tgtEl>
                                          <p:spTgt spid="9"/>
                                        </p:tgtEl>
                                        <p:attrNameLst>
                                          <p:attrName>r</p:attrName>
                                        </p:attrNameLst>
                                      </p:cBhvr>
                                    </p:animRot>
                                  </p:childTnLst>
                                </p:cTn>
                              </p:par>
                            </p:childTnLst>
                          </p:cTn>
                        </p:par>
                        <p:par>
                          <p:cTn id="69" fill="hold">
                            <p:stCondLst>
                              <p:cond delay="2000"/>
                            </p:stCondLst>
                            <p:childTnLst>
                              <p:par>
                                <p:cTn id="70" presetID="42" presetClass="entr" presetSubtype="0" fill="hold" nodeType="afterEffect">
                                  <p:stCondLst>
                                    <p:cond delay="0"/>
                                  </p:stCondLst>
                                  <p:childTnLst>
                                    <p:set>
                                      <p:cBhvr>
                                        <p:cTn id="71" dur="1" fill="hold">
                                          <p:stCondLst>
                                            <p:cond delay="0"/>
                                          </p:stCondLst>
                                        </p:cTn>
                                        <p:tgtEl>
                                          <p:spTgt spid="10">
                                            <p:txEl>
                                              <p:pRg st="0" end="0"/>
                                            </p:txEl>
                                          </p:spTgt>
                                        </p:tgtEl>
                                        <p:attrNameLst>
                                          <p:attrName>style.visibility</p:attrName>
                                        </p:attrNameLst>
                                      </p:cBhvr>
                                      <p:to>
                                        <p:strVal val="visible"/>
                                      </p:to>
                                    </p:set>
                                    <p:animEffect transition="in" filter="fade">
                                      <p:cBhvr>
                                        <p:cTn id="72" dur="1000"/>
                                        <p:tgtEl>
                                          <p:spTgt spid="10">
                                            <p:txEl>
                                              <p:pRg st="0" end="0"/>
                                            </p:txEl>
                                          </p:spTgt>
                                        </p:tgtEl>
                                      </p:cBhvr>
                                    </p:animEffect>
                                    <p:anim calcmode="lin" valueType="num">
                                      <p:cBhvr>
                                        <p:cTn id="7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42" presetClass="entr" presetSubtype="0" fill="hold" nodeType="afterEffect">
                                  <p:stCondLst>
                                    <p:cond delay="0"/>
                                  </p:stCondLst>
                                  <p:childTnLst>
                                    <p:set>
                                      <p:cBhvr>
                                        <p:cTn id="77" dur="1" fill="hold">
                                          <p:stCondLst>
                                            <p:cond delay="0"/>
                                          </p:stCondLst>
                                        </p:cTn>
                                        <p:tgtEl>
                                          <p:spTgt spid="10">
                                            <p:txEl>
                                              <p:pRg st="1" end="1"/>
                                            </p:txEl>
                                          </p:spTgt>
                                        </p:tgtEl>
                                        <p:attrNameLst>
                                          <p:attrName>style.visibility</p:attrName>
                                        </p:attrNameLst>
                                      </p:cBhvr>
                                      <p:to>
                                        <p:strVal val="visible"/>
                                      </p:to>
                                    </p:set>
                                    <p:animEffect transition="in" filter="fade">
                                      <p:cBhvr>
                                        <p:cTn id="78" dur="1000"/>
                                        <p:tgtEl>
                                          <p:spTgt spid="10">
                                            <p:txEl>
                                              <p:pRg st="1" end="1"/>
                                            </p:txEl>
                                          </p:spTgt>
                                        </p:tgtEl>
                                      </p:cBhvr>
                                    </p:animEffect>
                                    <p:anim calcmode="lin" valueType="num">
                                      <p:cBhvr>
                                        <p:cTn id="7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80"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p:cTn id="85" dur="1000" fill="hold"/>
                                        <p:tgtEl>
                                          <p:spTgt spid="11"/>
                                        </p:tgtEl>
                                        <p:attrNameLst>
                                          <p:attrName>ppt_w</p:attrName>
                                        </p:attrNameLst>
                                      </p:cBhvr>
                                      <p:tavLst>
                                        <p:tav tm="0">
                                          <p:val>
                                            <p:strVal val="#ppt_w*0.70"/>
                                          </p:val>
                                        </p:tav>
                                        <p:tav tm="100000">
                                          <p:val>
                                            <p:strVal val="#ppt_w"/>
                                          </p:val>
                                        </p:tav>
                                      </p:tavLst>
                                    </p:anim>
                                    <p:anim calcmode="lin" valueType="num">
                                      <p:cBhvr>
                                        <p:cTn id="86" dur="1000" fill="hold"/>
                                        <p:tgtEl>
                                          <p:spTgt spid="11"/>
                                        </p:tgtEl>
                                        <p:attrNameLst>
                                          <p:attrName>ppt_h</p:attrName>
                                        </p:attrNameLst>
                                      </p:cBhvr>
                                      <p:tavLst>
                                        <p:tav tm="0">
                                          <p:val>
                                            <p:strVal val="#ppt_h"/>
                                          </p:val>
                                        </p:tav>
                                        <p:tav tm="100000">
                                          <p:val>
                                            <p:strVal val="#ppt_h"/>
                                          </p:val>
                                        </p:tav>
                                      </p:tavLst>
                                    </p:anim>
                                    <p:animEffect transition="in" filter="fade">
                                      <p:cBhvr>
                                        <p:cTn id="87" dur="1000"/>
                                        <p:tgtEl>
                                          <p:spTgt spid="11"/>
                                        </p:tgtEl>
                                      </p:cBhvr>
                                    </p:animEffect>
                                  </p:childTnLst>
                                </p:cTn>
                              </p:par>
                            </p:childTnLst>
                          </p:cTn>
                        </p:par>
                        <p:par>
                          <p:cTn id="88" fill="hold">
                            <p:stCondLst>
                              <p:cond delay="1000"/>
                            </p:stCondLst>
                            <p:childTnLst>
                              <p:par>
                                <p:cTn id="89" presetID="32" presetClass="emph" presetSubtype="0" fill="hold" nodeType="afterEffect">
                                  <p:stCondLst>
                                    <p:cond delay="0"/>
                                  </p:stCondLst>
                                  <p:childTnLst>
                                    <p:animRot by="120000">
                                      <p:cBhvr>
                                        <p:cTn id="90" dur="100" fill="hold">
                                          <p:stCondLst>
                                            <p:cond delay="0"/>
                                          </p:stCondLst>
                                        </p:cTn>
                                        <p:tgtEl>
                                          <p:spTgt spid="11"/>
                                        </p:tgtEl>
                                        <p:attrNameLst>
                                          <p:attrName>r</p:attrName>
                                        </p:attrNameLst>
                                      </p:cBhvr>
                                    </p:animRot>
                                    <p:animRot by="-240000">
                                      <p:cBhvr>
                                        <p:cTn id="91" dur="200" fill="hold">
                                          <p:stCondLst>
                                            <p:cond delay="200"/>
                                          </p:stCondLst>
                                        </p:cTn>
                                        <p:tgtEl>
                                          <p:spTgt spid="11"/>
                                        </p:tgtEl>
                                        <p:attrNameLst>
                                          <p:attrName>r</p:attrName>
                                        </p:attrNameLst>
                                      </p:cBhvr>
                                    </p:animRot>
                                    <p:animRot by="240000">
                                      <p:cBhvr>
                                        <p:cTn id="92" dur="200" fill="hold">
                                          <p:stCondLst>
                                            <p:cond delay="400"/>
                                          </p:stCondLst>
                                        </p:cTn>
                                        <p:tgtEl>
                                          <p:spTgt spid="11"/>
                                        </p:tgtEl>
                                        <p:attrNameLst>
                                          <p:attrName>r</p:attrName>
                                        </p:attrNameLst>
                                      </p:cBhvr>
                                    </p:animRot>
                                    <p:animRot by="-240000">
                                      <p:cBhvr>
                                        <p:cTn id="93" dur="200" fill="hold">
                                          <p:stCondLst>
                                            <p:cond delay="600"/>
                                          </p:stCondLst>
                                        </p:cTn>
                                        <p:tgtEl>
                                          <p:spTgt spid="11"/>
                                        </p:tgtEl>
                                        <p:attrNameLst>
                                          <p:attrName>r</p:attrName>
                                        </p:attrNameLst>
                                      </p:cBhvr>
                                    </p:animRot>
                                    <p:animRot by="120000">
                                      <p:cBhvr>
                                        <p:cTn id="94" dur="200" fill="hold">
                                          <p:stCondLst>
                                            <p:cond delay="800"/>
                                          </p:stCondLst>
                                        </p:cTn>
                                        <p:tgtEl>
                                          <p:spTgt spid="11"/>
                                        </p:tgtEl>
                                        <p:attrNameLst>
                                          <p:attrName>r</p:attrName>
                                        </p:attrNameLst>
                                      </p:cBhvr>
                                    </p:animRot>
                                  </p:childTnLst>
                                </p:cTn>
                              </p:par>
                            </p:childTnLst>
                          </p:cTn>
                        </p:par>
                        <p:par>
                          <p:cTn id="95" fill="hold">
                            <p:stCondLst>
                              <p:cond delay="2000"/>
                            </p:stCondLst>
                            <p:childTnLst>
                              <p:par>
                                <p:cTn id="96" presetID="42" presetClass="entr" presetSubtype="0" fill="hold" nodeType="afterEffect">
                                  <p:stCondLst>
                                    <p:cond delay="0"/>
                                  </p:stCondLst>
                                  <p:childTnLst>
                                    <p:set>
                                      <p:cBhvr>
                                        <p:cTn id="97" dur="1" fill="hold">
                                          <p:stCondLst>
                                            <p:cond delay="0"/>
                                          </p:stCondLst>
                                        </p:cTn>
                                        <p:tgtEl>
                                          <p:spTgt spid="12">
                                            <p:txEl>
                                              <p:pRg st="0" end="0"/>
                                            </p:txEl>
                                          </p:spTgt>
                                        </p:tgtEl>
                                        <p:attrNameLst>
                                          <p:attrName>style.visibility</p:attrName>
                                        </p:attrNameLst>
                                      </p:cBhvr>
                                      <p:to>
                                        <p:strVal val="visible"/>
                                      </p:to>
                                    </p:set>
                                    <p:animEffect transition="in" filter="fade">
                                      <p:cBhvr>
                                        <p:cTn id="98" dur="1000"/>
                                        <p:tgtEl>
                                          <p:spTgt spid="12">
                                            <p:txEl>
                                              <p:pRg st="0" end="0"/>
                                            </p:txEl>
                                          </p:spTgt>
                                        </p:tgtEl>
                                      </p:cBhvr>
                                    </p:animEffect>
                                    <p:anim calcmode="lin" valueType="num">
                                      <p:cBhvr>
                                        <p:cTn id="99"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00"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3000"/>
                            </p:stCondLst>
                            <p:childTnLst>
                              <p:par>
                                <p:cTn id="102" presetID="42" presetClass="entr" presetSubtype="0" fill="hold" nodeType="afterEffect">
                                  <p:stCondLst>
                                    <p:cond delay="0"/>
                                  </p:stCondLst>
                                  <p:childTnLst>
                                    <p:set>
                                      <p:cBhvr>
                                        <p:cTn id="103" dur="1" fill="hold">
                                          <p:stCondLst>
                                            <p:cond delay="0"/>
                                          </p:stCondLst>
                                        </p:cTn>
                                        <p:tgtEl>
                                          <p:spTgt spid="12">
                                            <p:txEl>
                                              <p:pRg st="1" end="1"/>
                                            </p:txEl>
                                          </p:spTgt>
                                        </p:tgtEl>
                                        <p:attrNameLst>
                                          <p:attrName>style.visibility</p:attrName>
                                        </p:attrNameLst>
                                      </p:cBhvr>
                                      <p:to>
                                        <p:strVal val="visible"/>
                                      </p:to>
                                    </p:set>
                                    <p:animEffect transition="in" filter="fade">
                                      <p:cBhvr>
                                        <p:cTn id="104" dur="1000"/>
                                        <p:tgtEl>
                                          <p:spTgt spid="12">
                                            <p:txEl>
                                              <p:pRg st="1" end="1"/>
                                            </p:txEl>
                                          </p:spTgt>
                                        </p:tgtEl>
                                      </p:cBhvr>
                                    </p:animEffect>
                                    <p:anim calcmode="lin" valueType="num">
                                      <p:cBhvr>
                                        <p:cTn id="10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0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55" presetClass="entr" presetSubtype="0" fill="hold" nodeType="click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1000" fill="hold"/>
                                        <p:tgtEl>
                                          <p:spTgt spid="13"/>
                                        </p:tgtEl>
                                        <p:attrNameLst>
                                          <p:attrName>ppt_w</p:attrName>
                                        </p:attrNameLst>
                                      </p:cBhvr>
                                      <p:tavLst>
                                        <p:tav tm="0">
                                          <p:val>
                                            <p:strVal val="#ppt_w*0.70"/>
                                          </p:val>
                                        </p:tav>
                                        <p:tav tm="100000">
                                          <p:val>
                                            <p:strVal val="#ppt_w"/>
                                          </p:val>
                                        </p:tav>
                                      </p:tavLst>
                                    </p:anim>
                                    <p:anim calcmode="lin" valueType="num">
                                      <p:cBhvr>
                                        <p:cTn id="112" dur="1000" fill="hold"/>
                                        <p:tgtEl>
                                          <p:spTgt spid="13"/>
                                        </p:tgtEl>
                                        <p:attrNameLst>
                                          <p:attrName>ppt_h</p:attrName>
                                        </p:attrNameLst>
                                      </p:cBhvr>
                                      <p:tavLst>
                                        <p:tav tm="0">
                                          <p:val>
                                            <p:strVal val="#ppt_h"/>
                                          </p:val>
                                        </p:tav>
                                        <p:tav tm="100000">
                                          <p:val>
                                            <p:strVal val="#ppt_h"/>
                                          </p:val>
                                        </p:tav>
                                      </p:tavLst>
                                    </p:anim>
                                    <p:animEffect transition="in" filter="fade">
                                      <p:cBhvr>
                                        <p:cTn id="113" dur="1000"/>
                                        <p:tgtEl>
                                          <p:spTgt spid="13"/>
                                        </p:tgtEl>
                                      </p:cBhvr>
                                    </p:animEffect>
                                  </p:childTnLst>
                                </p:cTn>
                              </p:par>
                            </p:childTnLst>
                          </p:cTn>
                        </p:par>
                        <p:par>
                          <p:cTn id="114" fill="hold">
                            <p:stCondLst>
                              <p:cond delay="1000"/>
                            </p:stCondLst>
                            <p:childTnLst>
                              <p:par>
                                <p:cTn id="115" presetID="32" presetClass="emph" presetSubtype="0" fill="hold" nodeType="afterEffect">
                                  <p:stCondLst>
                                    <p:cond delay="0"/>
                                  </p:stCondLst>
                                  <p:childTnLst>
                                    <p:animRot by="120000">
                                      <p:cBhvr>
                                        <p:cTn id="116" dur="100" fill="hold">
                                          <p:stCondLst>
                                            <p:cond delay="0"/>
                                          </p:stCondLst>
                                        </p:cTn>
                                        <p:tgtEl>
                                          <p:spTgt spid="13"/>
                                        </p:tgtEl>
                                        <p:attrNameLst>
                                          <p:attrName>r</p:attrName>
                                        </p:attrNameLst>
                                      </p:cBhvr>
                                    </p:animRot>
                                    <p:animRot by="-240000">
                                      <p:cBhvr>
                                        <p:cTn id="117" dur="200" fill="hold">
                                          <p:stCondLst>
                                            <p:cond delay="200"/>
                                          </p:stCondLst>
                                        </p:cTn>
                                        <p:tgtEl>
                                          <p:spTgt spid="13"/>
                                        </p:tgtEl>
                                        <p:attrNameLst>
                                          <p:attrName>r</p:attrName>
                                        </p:attrNameLst>
                                      </p:cBhvr>
                                    </p:animRot>
                                    <p:animRot by="240000">
                                      <p:cBhvr>
                                        <p:cTn id="118" dur="200" fill="hold">
                                          <p:stCondLst>
                                            <p:cond delay="400"/>
                                          </p:stCondLst>
                                        </p:cTn>
                                        <p:tgtEl>
                                          <p:spTgt spid="13"/>
                                        </p:tgtEl>
                                        <p:attrNameLst>
                                          <p:attrName>r</p:attrName>
                                        </p:attrNameLst>
                                      </p:cBhvr>
                                    </p:animRot>
                                    <p:animRot by="-240000">
                                      <p:cBhvr>
                                        <p:cTn id="119" dur="200" fill="hold">
                                          <p:stCondLst>
                                            <p:cond delay="600"/>
                                          </p:stCondLst>
                                        </p:cTn>
                                        <p:tgtEl>
                                          <p:spTgt spid="13"/>
                                        </p:tgtEl>
                                        <p:attrNameLst>
                                          <p:attrName>r</p:attrName>
                                        </p:attrNameLst>
                                      </p:cBhvr>
                                    </p:animRot>
                                    <p:animRot by="120000">
                                      <p:cBhvr>
                                        <p:cTn id="120" dur="200" fill="hold">
                                          <p:stCondLst>
                                            <p:cond delay="800"/>
                                          </p:stCondLst>
                                        </p:cTn>
                                        <p:tgtEl>
                                          <p:spTgt spid="13"/>
                                        </p:tgtEl>
                                        <p:attrNameLst>
                                          <p:attrName>r</p:attrName>
                                        </p:attrNameLst>
                                      </p:cBhvr>
                                    </p:animRot>
                                  </p:childTnLst>
                                </p:cTn>
                              </p:par>
                            </p:childTnLst>
                          </p:cTn>
                        </p:par>
                        <p:par>
                          <p:cTn id="121" fill="hold">
                            <p:stCondLst>
                              <p:cond delay="2000"/>
                            </p:stCondLst>
                            <p:childTnLst>
                              <p:par>
                                <p:cTn id="122" presetID="42" presetClass="entr" presetSubtype="0" fill="hold" nodeType="afterEffect">
                                  <p:stCondLst>
                                    <p:cond delay="0"/>
                                  </p:stCondLst>
                                  <p:childTnLst>
                                    <p:set>
                                      <p:cBhvr>
                                        <p:cTn id="123" dur="1" fill="hold">
                                          <p:stCondLst>
                                            <p:cond delay="0"/>
                                          </p:stCondLst>
                                        </p:cTn>
                                        <p:tgtEl>
                                          <p:spTgt spid="14">
                                            <p:txEl>
                                              <p:pRg st="0" end="0"/>
                                            </p:txEl>
                                          </p:spTgt>
                                        </p:tgtEl>
                                        <p:attrNameLst>
                                          <p:attrName>style.visibility</p:attrName>
                                        </p:attrNameLst>
                                      </p:cBhvr>
                                      <p:to>
                                        <p:strVal val="visible"/>
                                      </p:to>
                                    </p:set>
                                    <p:animEffect transition="in" filter="fade">
                                      <p:cBhvr>
                                        <p:cTn id="124" dur="1000"/>
                                        <p:tgtEl>
                                          <p:spTgt spid="14">
                                            <p:txEl>
                                              <p:pRg st="0" end="0"/>
                                            </p:txEl>
                                          </p:spTgt>
                                        </p:tgtEl>
                                      </p:cBhvr>
                                    </p:animEffect>
                                    <p:anim calcmode="lin" valueType="num">
                                      <p:cBhvr>
                                        <p:cTn id="12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26"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3000"/>
                            </p:stCondLst>
                            <p:childTnLst>
                              <p:par>
                                <p:cTn id="128" presetID="42" presetClass="entr" presetSubtype="0" fill="hold" nodeType="afterEffect">
                                  <p:stCondLst>
                                    <p:cond delay="0"/>
                                  </p:stCondLst>
                                  <p:childTnLst>
                                    <p:set>
                                      <p:cBhvr>
                                        <p:cTn id="129" dur="1" fill="hold">
                                          <p:stCondLst>
                                            <p:cond delay="0"/>
                                          </p:stCondLst>
                                        </p:cTn>
                                        <p:tgtEl>
                                          <p:spTgt spid="14">
                                            <p:txEl>
                                              <p:pRg st="1" end="1"/>
                                            </p:txEl>
                                          </p:spTgt>
                                        </p:tgtEl>
                                        <p:attrNameLst>
                                          <p:attrName>style.visibility</p:attrName>
                                        </p:attrNameLst>
                                      </p:cBhvr>
                                      <p:to>
                                        <p:strVal val="visible"/>
                                      </p:to>
                                    </p:set>
                                    <p:animEffect transition="in" filter="fade">
                                      <p:cBhvr>
                                        <p:cTn id="130" dur="1000"/>
                                        <p:tgtEl>
                                          <p:spTgt spid="14">
                                            <p:txEl>
                                              <p:pRg st="1" end="1"/>
                                            </p:txEl>
                                          </p:spTgt>
                                        </p:tgtEl>
                                      </p:cBhvr>
                                    </p:animEffect>
                                    <p:anim calcmode="lin" valueType="num">
                                      <p:cBhvr>
                                        <p:cTn id="131"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32"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55" presetClass="entr" presetSubtype="0"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p:cTn id="137" dur="1000" fill="hold"/>
                                        <p:tgtEl>
                                          <p:spTgt spid="15"/>
                                        </p:tgtEl>
                                        <p:attrNameLst>
                                          <p:attrName>ppt_w</p:attrName>
                                        </p:attrNameLst>
                                      </p:cBhvr>
                                      <p:tavLst>
                                        <p:tav tm="0">
                                          <p:val>
                                            <p:strVal val="#ppt_w*0.70"/>
                                          </p:val>
                                        </p:tav>
                                        <p:tav tm="100000">
                                          <p:val>
                                            <p:strVal val="#ppt_w"/>
                                          </p:val>
                                        </p:tav>
                                      </p:tavLst>
                                    </p:anim>
                                    <p:anim calcmode="lin" valueType="num">
                                      <p:cBhvr>
                                        <p:cTn id="138" dur="1000" fill="hold"/>
                                        <p:tgtEl>
                                          <p:spTgt spid="15"/>
                                        </p:tgtEl>
                                        <p:attrNameLst>
                                          <p:attrName>ppt_h</p:attrName>
                                        </p:attrNameLst>
                                      </p:cBhvr>
                                      <p:tavLst>
                                        <p:tav tm="0">
                                          <p:val>
                                            <p:strVal val="#ppt_h"/>
                                          </p:val>
                                        </p:tav>
                                        <p:tav tm="100000">
                                          <p:val>
                                            <p:strVal val="#ppt_h"/>
                                          </p:val>
                                        </p:tav>
                                      </p:tavLst>
                                    </p:anim>
                                    <p:animEffect transition="in" filter="fade">
                                      <p:cBhvr>
                                        <p:cTn id="139" dur="1000"/>
                                        <p:tgtEl>
                                          <p:spTgt spid="15"/>
                                        </p:tgtEl>
                                      </p:cBhvr>
                                    </p:animEffect>
                                  </p:childTnLst>
                                </p:cTn>
                              </p:par>
                            </p:childTnLst>
                          </p:cTn>
                        </p:par>
                        <p:par>
                          <p:cTn id="140" fill="hold">
                            <p:stCondLst>
                              <p:cond delay="1000"/>
                            </p:stCondLst>
                            <p:childTnLst>
                              <p:par>
                                <p:cTn id="141" presetID="32" presetClass="emph" presetSubtype="0" fill="hold" nodeType="afterEffect">
                                  <p:stCondLst>
                                    <p:cond delay="0"/>
                                  </p:stCondLst>
                                  <p:childTnLst>
                                    <p:animRot by="120000">
                                      <p:cBhvr>
                                        <p:cTn id="142" dur="100" fill="hold">
                                          <p:stCondLst>
                                            <p:cond delay="0"/>
                                          </p:stCondLst>
                                        </p:cTn>
                                        <p:tgtEl>
                                          <p:spTgt spid="15"/>
                                        </p:tgtEl>
                                        <p:attrNameLst>
                                          <p:attrName>r</p:attrName>
                                        </p:attrNameLst>
                                      </p:cBhvr>
                                    </p:animRot>
                                    <p:animRot by="-240000">
                                      <p:cBhvr>
                                        <p:cTn id="143" dur="200" fill="hold">
                                          <p:stCondLst>
                                            <p:cond delay="200"/>
                                          </p:stCondLst>
                                        </p:cTn>
                                        <p:tgtEl>
                                          <p:spTgt spid="15"/>
                                        </p:tgtEl>
                                        <p:attrNameLst>
                                          <p:attrName>r</p:attrName>
                                        </p:attrNameLst>
                                      </p:cBhvr>
                                    </p:animRot>
                                    <p:animRot by="240000">
                                      <p:cBhvr>
                                        <p:cTn id="144" dur="200" fill="hold">
                                          <p:stCondLst>
                                            <p:cond delay="400"/>
                                          </p:stCondLst>
                                        </p:cTn>
                                        <p:tgtEl>
                                          <p:spTgt spid="15"/>
                                        </p:tgtEl>
                                        <p:attrNameLst>
                                          <p:attrName>r</p:attrName>
                                        </p:attrNameLst>
                                      </p:cBhvr>
                                    </p:animRot>
                                    <p:animRot by="-240000">
                                      <p:cBhvr>
                                        <p:cTn id="145" dur="200" fill="hold">
                                          <p:stCondLst>
                                            <p:cond delay="600"/>
                                          </p:stCondLst>
                                        </p:cTn>
                                        <p:tgtEl>
                                          <p:spTgt spid="15"/>
                                        </p:tgtEl>
                                        <p:attrNameLst>
                                          <p:attrName>r</p:attrName>
                                        </p:attrNameLst>
                                      </p:cBhvr>
                                    </p:animRot>
                                    <p:animRot by="120000">
                                      <p:cBhvr>
                                        <p:cTn id="146" dur="200" fill="hold">
                                          <p:stCondLst>
                                            <p:cond delay="800"/>
                                          </p:stCondLst>
                                        </p:cTn>
                                        <p:tgtEl>
                                          <p:spTgt spid="15"/>
                                        </p:tgtEl>
                                        <p:attrNameLst>
                                          <p:attrName>r</p:attrName>
                                        </p:attrNameLst>
                                      </p:cBhvr>
                                    </p:animRot>
                                  </p:childTnLst>
                                </p:cTn>
                              </p:par>
                            </p:childTnLst>
                          </p:cTn>
                        </p:par>
                        <p:par>
                          <p:cTn id="147" fill="hold">
                            <p:stCondLst>
                              <p:cond delay="2000"/>
                            </p:stCondLst>
                            <p:childTnLst>
                              <p:par>
                                <p:cTn id="148" presetID="42" presetClass="entr" presetSubtype="0" fill="hold" nodeType="afterEffect">
                                  <p:stCondLst>
                                    <p:cond delay="0"/>
                                  </p:stCondLst>
                                  <p:childTnLst>
                                    <p:set>
                                      <p:cBhvr>
                                        <p:cTn id="149" dur="1" fill="hold">
                                          <p:stCondLst>
                                            <p:cond delay="0"/>
                                          </p:stCondLst>
                                        </p:cTn>
                                        <p:tgtEl>
                                          <p:spTgt spid="16">
                                            <p:txEl>
                                              <p:pRg st="0" end="0"/>
                                            </p:txEl>
                                          </p:spTgt>
                                        </p:tgtEl>
                                        <p:attrNameLst>
                                          <p:attrName>style.visibility</p:attrName>
                                        </p:attrNameLst>
                                      </p:cBhvr>
                                      <p:to>
                                        <p:strVal val="visible"/>
                                      </p:to>
                                    </p:set>
                                    <p:animEffect transition="in" filter="fade">
                                      <p:cBhvr>
                                        <p:cTn id="150" dur="1000"/>
                                        <p:tgtEl>
                                          <p:spTgt spid="16">
                                            <p:txEl>
                                              <p:pRg st="0" end="0"/>
                                            </p:txEl>
                                          </p:spTgt>
                                        </p:tgtEl>
                                      </p:cBhvr>
                                    </p:animEffect>
                                    <p:anim calcmode="lin" valueType="num">
                                      <p:cBhvr>
                                        <p:cTn id="151"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2"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53" fill="hold">
                            <p:stCondLst>
                              <p:cond delay="3000"/>
                            </p:stCondLst>
                            <p:childTnLst>
                              <p:par>
                                <p:cTn id="154" presetID="42" presetClass="entr" presetSubtype="0" fill="hold" nodeType="afterEffect">
                                  <p:stCondLst>
                                    <p:cond delay="0"/>
                                  </p:stCondLst>
                                  <p:childTnLst>
                                    <p:set>
                                      <p:cBhvr>
                                        <p:cTn id="155" dur="1" fill="hold">
                                          <p:stCondLst>
                                            <p:cond delay="0"/>
                                          </p:stCondLst>
                                        </p:cTn>
                                        <p:tgtEl>
                                          <p:spTgt spid="16">
                                            <p:txEl>
                                              <p:pRg st="1" end="1"/>
                                            </p:txEl>
                                          </p:spTgt>
                                        </p:tgtEl>
                                        <p:attrNameLst>
                                          <p:attrName>style.visibility</p:attrName>
                                        </p:attrNameLst>
                                      </p:cBhvr>
                                      <p:to>
                                        <p:strVal val="visible"/>
                                      </p:to>
                                    </p:set>
                                    <p:animEffect transition="in" filter="fade">
                                      <p:cBhvr>
                                        <p:cTn id="156" dur="1000"/>
                                        <p:tgtEl>
                                          <p:spTgt spid="16">
                                            <p:txEl>
                                              <p:pRg st="1" end="1"/>
                                            </p:txEl>
                                          </p:spTgt>
                                        </p:tgtEl>
                                      </p:cBhvr>
                                    </p:animEffect>
                                    <p:anim calcmode="lin" valueType="num">
                                      <p:cBhvr>
                                        <p:cTn id="157"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58"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55" presetClass="entr" presetSubtype="0" fill="hold" nodeType="clickEffect">
                                  <p:stCondLst>
                                    <p:cond delay="0"/>
                                  </p:stCondLst>
                                  <p:childTnLst>
                                    <p:set>
                                      <p:cBhvr>
                                        <p:cTn id="162" dur="1" fill="hold">
                                          <p:stCondLst>
                                            <p:cond delay="0"/>
                                          </p:stCondLst>
                                        </p:cTn>
                                        <p:tgtEl>
                                          <p:spTgt spid="17"/>
                                        </p:tgtEl>
                                        <p:attrNameLst>
                                          <p:attrName>style.visibility</p:attrName>
                                        </p:attrNameLst>
                                      </p:cBhvr>
                                      <p:to>
                                        <p:strVal val="visible"/>
                                      </p:to>
                                    </p:set>
                                    <p:anim calcmode="lin" valueType="num">
                                      <p:cBhvr>
                                        <p:cTn id="163" dur="1000" fill="hold"/>
                                        <p:tgtEl>
                                          <p:spTgt spid="17"/>
                                        </p:tgtEl>
                                        <p:attrNameLst>
                                          <p:attrName>ppt_w</p:attrName>
                                        </p:attrNameLst>
                                      </p:cBhvr>
                                      <p:tavLst>
                                        <p:tav tm="0">
                                          <p:val>
                                            <p:strVal val="#ppt_w*0.70"/>
                                          </p:val>
                                        </p:tav>
                                        <p:tav tm="100000">
                                          <p:val>
                                            <p:strVal val="#ppt_w"/>
                                          </p:val>
                                        </p:tav>
                                      </p:tavLst>
                                    </p:anim>
                                    <p:anim calcmode="lin" valueType="num">
                                      <p:cBhvr>
                                        <p:cTn id="164" dur="1000" fill="hold"/>
                                        <p:tgtEl>
                                          <p:spTgt spid="17"/>
                                        </p:tgtEl>
                                        <p:attrNameLst>
                                          <p:attrName>ppt_h</p:attrName>
                                        </p:attrNameLst>
                                      </p:cBhvr>
                                      <p:tavLst>
                                        <p:tav tm="0">
                                          <p:val>
                                            <p:strVal val="#ppt_h"/>
                                          </p:val>
                                        </p:tav>
                                        <p:tav tm="100000">
                                          <p:val>
                                            <p:strVal val="#ppt_h"/>
                                          </p:val>
                                        </p:tav>
                                      </p:tavLst>
                                    </p:anim>
                                    <p:animEffect transition="in" filter="fade">
                                      <p:cBhvr>
                                        <p:cTn id="165" dur="1000"/>
                                        <p:tgtEl>
                                          <p:spTgt spid="17"/>
                                        </p:tgtEl>
                                      </p:cBhvr>
                                    </p:animEffect>
                                  </p:childTnLst>
                                </p:cTn>
                              </p:par>
                            </p:childTnLst>
                          </p:cTn>
                        </p:par>
                        <p:par>
                          <p:cTn id="166" fill="hold">
                            <p:stCondLst>
                              <p:cond delay="1000"/>
                            </p:stCondLst>
                            <p:childTnLst>
                              <p:par>
                                <p:cTn id="167" presetID="32" presetClass="emph" presetSubtype="0" fill="hold" nodeType="afterEffect">
                                  <p:stCondLst>
                                    <p:cond delay="0"/>
                                  </p:stCondLst>
                                  <p:childTnLst>
                                    <p:animRot by="120000">
                                      <p:cBhvr>
                                        <p:cTn id="168" dur="100" fill="hold">
                                          <p:stCondLst>
                                            <p:cond delay="0"/>
                                          </p:stCondLst>
                                        </p:cTn>
                                        <p:tgtEl>
                                          <p:spTgt spid="17"/>
                                        </p:tgtEl>
                                        <p:attrNameLst>
                                          <p:attrName>r</p:attrName>
                                        </p:attrNameLst>
                                      </p:cBhvr>
                                    </p:animRot>
                                    <p:animRot by="-240000">
                                      <p:cBhvr>
                                        <p:cTn id="169" dur="200" fill="hold">
                                          <p:stCondLst>
                                            <p:cond delay="200"/>
                                          </p:stCondLst>
                                        </p:cTn>
                                        <p:tgtEl>
                                          <p:spTgt spid="17"/>
                                        </p:tgtEl>
                                        <p:attrNameLst>
                                          <p:attrName>r</p:attrName>
                                        </p:attrNameLst>
                                      </p:cBhvr>
                                    </p:animRot>
                                    <p:animRot by="240000">
                                      <p:cBhvr>
                                        <p:cTn id="170" dur="200" fill="hold">
                                          <p:stCondLst>
                                            <p:cond delay="400"/>
                                          </p:stCondLst>
                                        </p:cTn>
                                        <p:tgtEl>
                                          <p:spTgt spid="17"/>
                                        </p:tgtEl>
                                        <p:attrNameLst>
                                          <p:attrName>r</p:attrName>
                                        </p:attrNameLst>
                                      </p:cBhvr>
                                    </p:animRot>
                                    <p:animRot by="-240000">
                                      <p:cBhvr>
                                        <p:cTn id="171" dur="200" fill="hold">
                                          <p:stCondLst>
                                            <p:cond delay="600"/>
                                          </p:stCondLst>
                                        </p:cTn>
                                        <p:tgtEl>
                                          <p:spTgt spid="17"/>
                                        </p:tgtEl>
                                        <p:attrNameLst>
                                          <p:attrName>r</p:attrName>
                                        </p:attrNameLst>
                                      </p:cBhvr>
                                    </p:animRot>
                                    <p:animRot by="120000">
                                      <p:cBhvr>
                                        <p:cTn id="172" dur="200" fill="hold">
                                          <p:stCondLst>
                                            <p:cond delay="800"/>
                                          </p:stCondLst>
                                        </p:cTn>
                                        <p:tgtEl>
                                          <p:spTgt spid="17"/>
                                        </p:tgtEl>
                                        <p:attrNameLst>
                                          <p:attrName>r</p:attrName>
                                        </p:attrNameLst>
                                      </p:cBhvr>
                                    </p:animRot>
                                  </p:childTnLst>
                                </p:cTn>
                              </p:par>
                            </p:childTnLst>
                          </p:cTn>
                        </p:par>
                        <p:par>
                          <p:cTn id="173" fill="hold">
                            <p:stCondLst>
                              <p:cond delay="2000"/>
                            </p:stCondLst>
                            <p:childTnLst>
                              <p:par>
                                <p:cTn id="174" presetID="42" presetClass="entr" presetSubtype="0" fill="hold" nodeType="afterEffect">
                                  <p:stCondLst>
                                    <p:cond delay="0"/>
                                  </p:stCondLst>
                                  <p:childTnLst>
                                    <p:set>
                                      <p:cBhvr>
                                        <p:cTn id="175" dur="1" fill="hold">
                                          <p:stCondLst>
                                            <p:cond delay="0"/>
                                          </p:stCondLst>
                                        </p:cTn>
                                        <p:tgtEl>
                                          <p:spTgt spid="18">
                                            <p:txEl>
                                              <p:pRg st="0" end="0"/>
                                            </p:txEl>
                                          </p:spTgt>
                                        </p:tgtEl>
                                        <p:attrNameLst>
                                          <p:attrName>style.visibility</p:attrName>
                                        </p:attrNameLst>
                                      </p:cBhvr>
                                      <p:to>
                                        <p:strVal val="visible"/>
                                      </p:to>
                                    </p:set>
                                    <p:animEffect transition="in" filter="fade">
                                      <p:cBhvr>
                                        <p:cTn id="176" dur="1000"/>
                                        <p:tgtEl>
                                          <p:spTgt spid="18">
                                            <p:txEl>
                                              <p:pRg st="0" end="0"/>
                                            </p:txEl>
                                          </p:spTgt>
                                        </p:tgtEl>
                                      </p:cBhvr>
                                    </p:animEffect>
                                    <p:anim calcmode="lin" valueType="num">
                                      <p:cBhvr>
                                        <p:cTn id="17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7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79" fill="hold">
                            <p:stCondLst>
                              <p:cond delay="3000"/>
                            </p:stCondLst>
                            <p:childTnLst>
                              <p:par>
                                <p:cTn id="180" presetID="42" presetClass="entr" presetSubtype="0" fill="hold" nodeType="afterEffect">
                                  <p:stCondLst>
                                    <p:cond delay="0"/>
                                  </p:stCondLst>
                                  <p:childTnLst>
                                    <p:set>
                                      <p:cBhvr>
                                        <p:cTn id="181" dur="1" fill="hold">
                                          <p:stCondLst>
                                            <p:cond delay="0"/>
                                          </p:stCondLst>
                                        </p:cTn>
                                        <p:tgtEl>
                                          <p:spTgt spid="18">
                                            <p:txEl>
                                              <p:pRg st="1" end="1"/>
                                            </p:txEl>
                                          </p:spTgt>
                                        </p:tgtEl>
                                        <p:attrNameLst>
                                          <p:attrName>style.visibility</p:attrName>
                                        </p:attrNameLst>
                                      </p:cBhvr>
                                      <p:to>
                                        <p:strVal val="visible"/>
                                      </p:to>
                                    </p:set>
                                    <p:animEffect transition="in" filter="fade">
                                      <p:cBhvr>
                                        <p:cTn id="182" dur="1000"/>
                                        <p:tgtEl>
                                          <p:spTgt spid="18">
                                            <p:txEl>
                                              <p:pRg st="1" end="1"/>
                                            </p:txEl>
                                          </p:spTgt>
                                        </p:tgtEl>
                                      </p:cBhvr>
                                    </p:animEffect>
                                    <p:anim calcmode="lin" valueType="num">
                                      <p:cBhvr>
                                        <p:cTn id="18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84"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55" presetClass="entr" presetSubtype="0" fill="hold" nodeType="clickEffect">
                                  <p:stCondLst>
                                    <p:cond delay="0"/>
                                  </p:stCondLst>
                                  <p:childTnLst>
                                    <p:set>
                                      <p:cBhvr>
                                        <p:cTn id="188" dur="1" fill="hold">
                                          <p:stCondLst>
                                            <p:cond delay="0"/>
                                          </p:stCondLst>
                                        </p:cTn>
                                        <p:tgtEl>
                                          <p:spTgt spid="19"/>
                                        </p:tgtEl>
                                        <p:attrNameLst>
                                          <p:attrName>style.visibility</p:attrName>
                                        </p:attrNameLst>
                                      </p:cBhvr>
                                      <p:to>
                                        <p:strVal val="visible"/>
                                      </p:to>
                                    </p:set>
                                    <p:anim calcmode="lin" valueType="num">
                                      <p:cBhvr>
                                        <p:cTn id="189" dur="1000" fill="hold"/>
                                        <p:tgtEl>
                                          <p:spTgt spid="19"/>
                                        </p:tgtEl>
                                        <p:attrNameLst>
                                          <p:attrName>ppt_w</p:attrName>
                                        </p:attrNameLst>
                                      </p:cBhvr>
                                      <p:tavLst>
                                        <p:tav tm="0">
                                          <p:val>
                                            <p:strVal val="#ppt_w*0.70"/>
                                          </p:val>
                                        </p:tav>
                                        <p:tav tm="100000">
                                          <p:val>
                                            <p:strVal val="#ppt_w"/>
                                          </p:val>
                                        </p:tav>
                                      </p:tavLst>
                                    </p:anim>
                                    <p:anim calcmode="lin" valueType="num">
                                      <p:cBhvr>
                                        <p:cTn id="190" dur="1000" fill="hold"/>
                                        <p:tgtEl>
                                          <p:spTgt spid="19"/>
                                        </p:tgtEl>
                                        <p:attrNameLst>
                                          <p:attrName>ppt_h</p:attrName>
                                        </p:attrNameLst>
                                      </p:cBhvr>
                                      <p:tavLst>
                                        <p:tav tm="0">
                                          <p:val>
                                            <p:strVal val="#ppt_h"/>
                                          </p:val>
                                        </p:tav>
                                        <p:tav tm="100000">
                                          <p:val>
                                            <p:strVal val="#ppt_h"/>
                                          </p:val>
                                        </p:tav>
                                      </p:tavLst>
                                    </p:anim>
                                    <p:animEffect transition="in" filter="fade">
                                      <p:cBhvr>
                                        <p:cTn id="191" dur="1000"/>
                                        <p:tgtEl>
                                          <p:spTgt spid="19"/>
                                        </p:tgtEl>
                                      </p:cBhvr>
                                    </p:animEffect>
                                  </p:childTnLst>
                                </p:cTn>
                              </p:par>
                            </p:childTnLst>
                          </p:cTn>
                        </p:par>
                        <p:par>
                          <p:cTn id="192" fill="hold">
                            <p:stCondLst>
                              <p:cond delay="1000"/>
                            </p:stCondLst>
                            <p:childTnLst>
                              <p:par>
                                <p:cTn id="193" presetID="32" presetClass="emph" presetSubtype="0" fill="hold" nodeType="afterEffect">
                                  <p:stCondLst>
                                    <p:cond delay="0"/>
                                  </p:stCondLst>
                                  <p:childTnLst>
                                    <p:animRot by="120000">
                                      <p:cBhvr>
                                        <p:cTn id="194" dur="100" fill="hold">
                                          <p:stCondLst>
                                            <p:cond delay="0"/>
                                          </p:stCondLst>
                                        </p:cTn>
                                        <p:tgtEl>
                                          <p:spTgt spid="19"/>
                                        </p:tgtEl>
                                        <p:attrNameLst>
                                          <p:attrName>r</p:attrName>
                                        </p:attrNameLst>
                                      </p:cBhvr>
                                    </p:animRot>
                                    <p:animRot by="-240000">
                                      <p:cBhvr>
                                        <p:cTn id="195" dur="200" fill="hold">
                                          <p:stCondLst>
                                            <p:cond delay="200"/>
                                          </p:stCondLst>
                                        </p:cTn>
                                        <p:tgtEl>
                                          <p:spTgt spid="19"/>
                                        </p:tgtEl>
                                        <p:attrNameLst>
                                          <p:attrName>r</p:attrName>
                                        </p:attrNameLst>
                                      </p:cBhvr>
                                    </p:animRot>
                                    <p:animRot by="240000">
                                      <p:cBhvr>
                                        <p:cTn id="196" dur="200" fill="hold">
                                          <p:stCondLst>
                                            <p:cond delay="400"/>
                                          </p:stCondLst>
                                        </p:cTn>
                                        <p:tgtEl>
                                          <p:spTgt spid="19"/>
                                        </p:tgtEl>
                                        <p:attrNameLst>
                                          <p:attrName>r</p:attrName>
                                        </p:attrNameLst>
                                      </p:cBhvr>
                                    </p:animRot>
                                    <p:animRot by="-240000">
                                      <p:cBhvr>
                                        <p:cTn id="197" dur="200" fill="hold">
                                          <p:stCondLst>
                                            <p:cond delay="600"/>
                                          </p:stCondLst>
                                        </p:cTn>
                                        <p:tgtEl>
                                          <p:spTgt spid="19"/>
                                        </p:tgtEl>
                                        <p:attrNameLst>
                                          <p:attrName>r</p:attrName>
                                        </p:attrNameLst>
                                      </p:cBhvr>
                                    </p:animRot>
                                    <p:animRot by="120000">
                                      <p:cBhvr>
                                        <p:cTn id="198" dur="200" fill="hold">
                                          <p:stCondLst>
                                            <p:cond delay="800"/>
                                          </p:stCondLst>
                                        </p:cTn>
                                        <p:tgtEl>
                                          <p:spTgt spid="19"/>
                                        </p:tgtEl>
                                        <p:attrNameLst>
                                          <p:attrName>r</p:attrName>
                                        </p:attrNameLst>
                                      </p:cBhvr>
                                    </p:animRot>
                                  </p:childTnLst>
                                </p:cTn>
                              </p:par>
                            </p:childTnLst>
                          </p:cTn>
                        </p:par>
                        <p:par>
                          <p:cTn id="199" fill="hold">
                            <p:stCondLst>
                              <p:cond delay="2000"/>
                            </p:stCondLst>
                            <p:childTnLst>
                              <p:par>
                                <p:cTn id="200" presetID="42" presetClass="entr" presetSubtype="0" fill="hold" nodeType="afterEffect">
                                  <p:stCondLst>
                                    <p:cond delay="0"/>
                                  </p:stCondLst>
                                  <p:childTnLst>
                                    <p:set>
                                      <p:cBhvr>
                                        <p:cTn id="201" dur="1" fill="hold">
                                          <p:stCondLst>
                                            <p:cond delay="0"/>
                                          </p:stCondLst>
                                        </p:cTn>
                                        <p:tgtEl>
                                          <p:spTgt spid="20">
                                            <p:txEl>
                                              <p:pRg st="0" end="0"/>
                                            </p:txEl>
                                          </p:spTgt>
                                        </p:tgtEl>
                                        <p:attrNameLst>
                                          <p:attrName>style.visibility</p:attrName>
                                        </p:attrNameLst>
                                      </p:cBhvr>
                                      <p:to>
                                        <p:strVal val="visible"/>
                                      </p:to>
                                    </p:set>
                                    <p:animEffect transition="in" filter="fade">
                                      <p:cBhvr>
                                        <p:cTn id="202" dur="1000"/>
                                        <p:tgtEl>
                                          <p:spTgt spid="20">
                                            <p:txEl>
                                              <p:pRg st="0" end="0"/>
                                            </p:txEl>
                                          </p:spTgt>
                                        </p:tgtEl>
                                      </p:cBhvr>
                                    </p:animEffect>
                                    <p:anim calcmode="lin" valueType="num">
                                      <p:cBhvr>
                                        <p:cTn id="20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0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205" fill="hold">
                            <p:stCondLst>
                              <p:cond delay="3000"/>
                            </p:stCondLst>
                            <p:childTnLst>
                              <p:par>
                                <p:cTn id="206" presetID="42" presetClass="entr" presetSubtype="0" fill="hold" nodeType="afterEffect">
                                  <p:stCondLst>
                                    <p:cond delay="0"/>
                                  </p:stCondLst>
                                  <p:childTnLst>
                                    <p:set>
                                      <p:cBhvr>
                                        <p:cTn id="207" dur="1" fill="hold">
                                          <p:stCondLst>
                                            <p:cond delay="0"/>
                                          </p:stCondLst>
                                        </p:cTn>
                                        <p:tgtEl>
                                          <p:spTgt spid="20">
                                            <p:txEl>
                                              <p:pRg st="1" end="1"/>
                                            </p:txEl>
                                          </p:spTgt>
                                        </p:tgtEl>
                                        <p:attrNameLst>
                                          <p:attrName>style.visibility</p:attrName>
                                        </p:attrNameLst>
                                      </p:cBhvr>
                                      <p:to>
                                        <p:strVal val="visible"/>
                                      </p:to>
                                    </p:set>
                                    <p:animEffect transition="in" filter="fade">
                                      <p:cBhvr>
                                        <p:cTn id="208" dur="1000"/>
                                        <p:tgtEl>
                                          <p:spTgt spid="20">
                                            <p:txEl>
                                              <p:pRg st="1" end="1"/>
                                            </p:txEl>
                                          </p:spTgt>
                                        </p:tgtEl>
                                      </p:cBhvr>
                                    </p:animEffect>
                                    <p:anim calcmode="lin" valueType="num">
                                      <p:cBhvr>
                                        <p:cTn id="209"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10"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55" presetClass="entr" presetSubtype="0" fill="hold" nodeType="clickEffect">
                                  <p:stCondLst>
                                    <p:cond delay="0"/>
                                  </p:stCondLst>
                                  <p:childTnLst>
                                    <p:set>
                                      <p:cBhvr>
                                        <p:cTn id="214" dur="1" fill="hold">
                                          <p:stCondLst>
                                            <p:cond delay="0"/>
                                          </p:stCondLst>
                                        </p:cTn>
                                        <p:tgtEl>
                                          <p:spTgt spid="21"/>
                                        </p:tgtEl>
                                        <p:attrNameLst>
                                          <p:attrName>style.visibility</p:attrName>
                                        </p:attrNameLst>
                                      </p:cBhvr>
                                      <p:to>
                                        <p:strVal val="visible"/>
                                      </p:to>
                                    </p:set>
                                    <p:anim calcmode="lin" valueType="num">
                                      <p:cBhvr>
                                        <p:cTn id="215" dur="1000" fill="hold"/>
                                        <p:tgtEl>
                                          <p:spTgt spid="21"/>
                                        </p:tgtEl>
                                        <p:attrNameLst>
                                          <p:attrName>ppt_w</p:attrName>
                                        </p:attrNameLst>
                                      </p:cBhvr>
                                      <p:tavLst>
                                        <p:tav tm="0">
                                          <p:val>
                                            <p:strVal val="#ppt_w*0.70"/>
                                          </p:val>
                                        </p:tav>
                                        <p:tav tm="100000">
                                          <p:val>
                                            <p:strVal val="#ppt_w"/>
                                          </p:val>
                                        </p:tav>
                                      </p:tavLst>
                                    </p:anim>
                                    <p:anim calcmode="lin" valueType="num">
                                      <p:cBhvr>
                                        <p:cTn id="216" dur="1000" fill="hold"/>
                                        <p:tgtEl>
                                          <p:spTgt spid="21"/>
                                        </p:tgtEl>
                                        <p:attrNameLst>
                                          <p:attrName>ppt_h</p:attrName>
                                        </p:attrNameLst>
                                      </p:cBhvr>
                                      <p:tavLst>
                                        <p:tav tm="0">
                                          <p:val>
                                            <p:strVal val="#ppt_h"/>
                                          </p:val>
                                        </p:tav>
                                        <p:tav tm="100000">
                                          <p:val>
                                            <p:strVal val="#ppt_h"/>
                                          </p:val>
                                        </p:tav>
                                      </p:tavLst>
                                    </p:anim>
                                    <p:animEffect transition="in" filter="fade">
                                      <p:cBhvr>
                                        <p:cTn id="217" dur="1000"/>
                                        <p:tgtEl>
                                          <p:spTgt spid="21"/>
                                        </p:tgtEl>
                                      </p:cBhvr>
                                    </p:animEffect>
                                  </p:childTnLst>
                                </p:cTn>
                              </p:par>
                            </p:childTnLst>
                          </p:cTn>
                        </p:par>
                        <p:par>
                          <p:cTn id="218" fill="hold">
                            <p:stCondLst>
                              <p:cond delay="1000"/>
                            </p:stCondLst>
                            <p:childTnLst>
                              <p:par>
                                <p:cTn id="219" presetID="32" presetClass="emph" presetSubtype="0" fill="hold" nodeType="afterEffect">
                                  <p:stCondLst>
                                    <p:cond delay="0"/>
                                  </p:stCondLst>
                                  <p:childTnLst>
                                    <p:animRot by="120000">
                                      <p:cBhvr>
                                        <p:cTn id="220" dur="100" fill="hold">
                                          <p:stCondLst>
                                            <p:cond delay="0"/>
                                          </p:stCondLst>
                                        </p:cTn>
                                        <p:tgtEl>
                                          <p:spTgt spid="21"/>
                                        </p:tgtEl>
                                        <p:attrNameLst>
                                          <p:attrName>r</p:attrName>
                                        </p:attrNameLst>
                                      </p:cBhvr>
                                    </p:animRot>
                                    <p:animRot by="-240000">
                                      <p:cBhvr>
                                        <p:cTn id="221" dur="200" fill="hold">
                                          <p:stCondLst>
                                            <p:cond delay="200"/>
                                          </p:stCondLst>
                                        </p:cTn>
                                        <p:tgtEl>
                                          <p:spTgt spid="21"/>
                                        </p:tgtEl>
                                        <p:attrNameLst>
                                          <p:attrName>r</p:attrName>
                                        </p:attrNameLst>
                                      </p:cBhvr>
                                    </p:animRot>
                                    <p:animRot by="240000">
                                      <p:cBhvr>
                                        <p:cTn id="222" dur="200" fill="hold">
                                          <p:stCondLst>
                                            <p:cond delay="400"/>
                                          </p:stCondLst>
                                        </p:cTn>
                                        <p:tgtEl>
                                          <p:spTgt spid="21"/>
                                        </p:tgtEl>
                                        <p:attrNameLst>
                                          <p:attrName>r</p:attrName>
                                        </p:attrNameLst>
                                      </p:cBhvr>
                                    </p:animRot>
                                    <p:animRot by="-240000">
                                      <p:cBhvr>
                                        <p:cTn id="223" dur="200" fill="hold">
                                          <p:stCondLst>
                                            <p:cond delay="600"/>
                                          </p:stCondLst>
                                        </p:cTn>
                                        <p:tgtEl>
                                          <p:spTgt spid="21"/>
                                        </p:tgtEl>
                                        <p:attrNameLst>
                                          <p:attrName>r</p:attrName>
                                        </p:attrNameLst>
                                      </p:cBhvr>
                                    </p:animRot>
                                    <p:animRot by="120000">
                                      <p:cBhvr>
                                        <p:cTn id="224" dur="200" fill="hold">
                                          <p:stCondLst>
                                            <p:cond delay="800"/>
                                          </p:stCondLst>
                                        </p:cTn>
                                        <p:tgtEl>
                                          <p:spTgt spid="21"/>
                                        </p:tgtEl>
                                        <p:attrNameLst>
                                          <p:attrName>r</p:attrName>
                                        </p:attrNameLst>
                                      </p:cBhvr>
                                    </p:animRot>
                                  </p:childTnLst>
                                </p:cTn>
                              </p:par>
                            </p:childTnLst>
                          </p:cTn>
                        </p:par>
                        <p:par>
                          <p:cTn id="225" fill="hold">
                            <p:stCondLst>
                              <p:cond delay="2000"/>
                            </p:stCondLst>
                            <p:childTnLst>
                              <p:par>
                                <p:cTn id="226" presetID="42" presetClass="entr" presetSubtype="0" fill="hold" nodeType="afterEffect">
                                  <p:stCondLst>
                                    <p:cond delay="0"/>
                                  </p:stCondLst>
                                  <p:childTnLst>
                                    <p:set>
                                      <p:cBhvr>
                                        <p:cTn id="227" dur="1" fill="hold">
                                          <p:stCondLst>
                                            <p:cond delay="0"/>
                                          </p:stCondLst>
                                        </p:cTn>
                                        <p:tgtEl>
                                          <p:spTgt spid="22">
                                            <p:txEl>
                                              <p:pRg st="0" end="0"/>
                                            </p:txEl>
                                          </p:spTgt>
                                        </p:tgtEl>
                                        <p:attrNameLst>
                                          <p:attrName>style.visibility</p:attrName>
                                        </p:attrNameLst>
                                      </p:cBhvr>
                                      <p:to>
                                        <p:strVal val="visible"/>
                                      </p:to>
                                    </p:set>
                                    <p:animEffect transition="in" filter="fade">
                                      <p:cBhvr>
                                        <p:cTn id="228" dur="1000"/>
                                        <p:tgtEl>
                                          <p:spTgt spid="22">
                                            <p:txEl>
                                              <p:pRg st="0" end="0"/>
                                            </p:txEl>
                                          </p:spTgt>
                                        </p:tgtEl>
                                      </p:cBhvr>
                                    </p:animEffect>
                                    <p:anim calcmode="lin" valueType="num">
                                      <p:cBhvr>
                                        <p:cTn id="229"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0"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231" fill="hold">
                            <p:stCondLst>
                              <p:cond delay="3000"/>
                            </p:stCondLst>
                            <p:childTnLst>
                              <p:par>
                                <p:cTn id="232" presetID="42" presetClass="entr" presetSubtype="0" fill="hold" nodeType="afterEffect">
                                  <p:stCondLst>
                                    <p:cond delay="0"/>
                                  </p:stCondLst>
                                  <p:childTnLst>
                                    <p:set>
                                      <p:cBhvr>
                                        <p:cTn id="233" dur="1" fill="hold">
                                          <p:stCondLst>
                                            <p:cond delay="0"/>
                                          </p:stCondLst>
                                        </p:cTn>
                                        <p:tgtEl>
                                          <p:spTgt spid="22">
                                            <p:txEl>
                                              <p:pRg st="1" end="1"/>
                                            </p:txEl>
                                          </p:spTgt>
                                        </p:tgtEl>
                                        <p:attrNameLst>
                                          <p:attrName>style.visibility</p:attrName>
                                        </p:attrNameLst>
                                      </p:cBhvr>
                                      <p:to>
                                        <p:strVal val="visible"/>
                                      </p:to>
                                    </p:set>
                                    <p:animEffect transition="in" filter="fade">
                                      <p:cBhvr>
                                        <p:cTn id="234" dur="1000"/>
                                        <p:tgtEl>
                                          <p:spTgt spid="22">
                                            <p:txEl>
                                              <p:pRg st="1" end="1"/>
                                            </p:txEl>
                                          </p:spTgt>
                                        </p:tgtEl>
                                      </p:cBhvr>
                                    </p:animEffect>
                                    <p:anim calcmode="lin" valueType="num">
                                      <p:cBhvr>
                                        <p:cTn id="235"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36"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55" presetClass="entr" presetSubtype="0" fill="hold" nodeType="clickEffect">
                                  <p:stCondLst>
                                    <p:cond delay="0"/>
                                  </p:stCondLst>
                                  <p:childTnLst>
                                    <p:set>
                                      <p:cBhvr>
                                        <p:cTn id="240" dur="1" fill="hold">
                                          <p:stCondLst>
                                            <p:cond delay="0"/>
                                          </p:stCondLst>
                                        </p:cTn>
                                        <p:tgtEl>
                                          <p:spTgt spid="23"/>
                                        </p:tgtEl>
                                        <p:attrNameLst>
                                          <p:attrName>style.visibility</p:attrName>
                                        </p:attrNameLst>
                                      </p:cBhvr>
                                      <p:to>
                                        <p:strVal val="visible"/>
                                      </p:to>
                                    </p:set>
                                    <p:anim calcmode="lin" valueType="num">
                                      <p:cBhvr>
                                        <p:cTn id="241" dur="1000" fill="hold"/>
                                        <p:tgtEl>
                                          <p:spTgt spid="23"/>
                                        </p:tgtEl>
                                        <p:attrNameLst>
                                          <p:attrName>ppt_w</p:attrName>
                                        </p:attrNameLst>
                                      </p:cBhvr>
                                      <p:tavLst>
                                        <p:tav tm="0">
                                          <p:val>
                                            <p:strVal val="#ppt_w*0.70"/>
                                          </p:val>
                                        </p:tav>
                                        <p:tav tm="100000">
                                          <p:val>
                                            <p:strVal val="#ppt_w"/>
                                          </p:val>
                                        </p:tav>
                                      </p:tavLst>
                                    </p:anim>
                                    <p:anim calcmode="lin" valueType="num">
                                      <p:cBhvr>
                                        <p:cTn id="242" dur="1000" fill="hold"/>
                                        <p:tgtEl>
                                          <p:spTgt spid="23"/>
                                        </p:tgtEl>
                                        <p:attrNameLst>
                                          <p:attrName>ppt_h</p:attrName>
                                        </p:attrNameLst>
                                      </p:cBhvr>
                                      <p:tavLst>
                                        <p:tav tm="0">
                                          <p:val>
                                            <p:strVal val="#ppt_h"/>
                                          </p:val>
                                        </p:tav>
                                        <p:tav tm="100000">
                                          <p:val>
                                            <p:strVal val="#ppt_h"/>
                                          </p:val>
                                        </p:tav>
                                      </p:tavLst>
                                    </p:anim>
                                    <p:animEffect transition="in" filter="fade">
                                      <p:cBhvr>
                                        <p:cTn id="243" dur="1000"/>
                                        <p:tgtEl>
                                          <p:spTgt spid="23"/>
                                        </p:tgtEl>
                                      </p:cBhvr>
                                    </p:animEffect>
                                  </p:childTnLst>
                                </p:cTn>
                              </p:par>
                            </p:childTnLst>
                          </p:cTn>
                        </p:par>
                        <p:par>
                          <p:cTn id="244" fill="hold">
                            <p:stCondLst>
                              <p:cond delay="1000"/>
                            </p:stCondLst>
                            <p:childTnLst>
                              <p:par>
                                <p:cTn id="245" presetID="32" presetClass="emph" presetSubtype="0" fill="hold" nodeType="afterEffect">
                                  <p:stCondLst>
                                    <p:cond delay="0"/>
                                  </p:stCondLst>
                                  <p:childTnLst>
                                    <p:animRot by="120000">
                                      <p:cBhvr>
                                        <p:cTn id="246" dur="100" fill="hold">
                                          <p:stCondLst>
                                            <p:cond delay="0"/>
                                          </p:stCondLst>
                                        </p:cTn>
                                        <p:tgtEl>
                                          <p:spTgt spid="23"/>
                                        </p:tgtEl>
                                        <p:attrNameLst>
                                          <p:attrName>r</p:attrName>
                                        </p:attrNameLst>
                                      </p:cBhvr>
                                    </p:animRot>
                                    <p:animRot by="-240000">
                                      <p:cBhvr>
                                        <p:cTn id="247" dur="200" fill="hold">
                                          <p:stCondLst>
                                            <p:cond delay="200"/>
                                          </p:stCondLst>
                                        </p:cTn>
                                        <p:tgtEl>
                                          <p:spTgt spid="23"/>
                                        </p:tgtEl>
                                        <p:attrNameLst>
                                          <p:attrName>r</p:attrName>
                                        </p:attrNameLst>
                                      </p:cBhvr>
                                    </p:animRot>
                                    <p:animRot by="240000">
                                      <p:cBhvr>
                                        <p:cTn id="248" dur="200" fill="hold">
                                          <p:stCondLst>
                                            <p:cond delay="400"/>
                                          </p:stCondLst>
                                        </p:cTn>
                                        <p:tgtEl>
                                          <p:spTgt spid="23"/>
                                        </p:tgtEl>
                                        <p:attrNameLst>
                                          <p:attrName>r</p:attrName>
                                        </p:attrNameLst>
                                      </p:cBhvr>
                                    </p:animRot>
                                    <p:animRot by="-240000">
                                      <p:cBhvr>
                                        <p:cTn id="249" dur="200" fill="hold">
                                          <p:stCondLst>
                                            <p:cond delay="600"/>
                                          </p:stCondLst>
                                        </p:cTn>
                                        <p:tgtEl>
                                          <p:spTgt spid="23"/>
                                        </p:tgtEl>
                                        <p:attrNameLst>
                                          <p:attrName>r</p:attrName>
                                        </p:attrNameLst>
                                      </p:cBhvr>
                                    </p:animRot>
                                    <p:animRot by="120000">
                                      <p:cBhvr>
                                        <p:cTn id="250" dur="200" fill="hold">
                                          <p:stCondLst>
                                            <p:cond delay="800"/>
                                          </p:stCondLst>
                                        </p:cTn>
                                        <p:tgtEl>
                                          <p:spTgt spid="23"/>
                                        </p:tgtEl>
                                        <p:attrNameLst>
                                          <p:attrName>r</p:attrName>
                                        </p:attrNameLst>
                                      </p:cBhvr>
                                    </p:animRot>
                                  </p:childTnLst>
                                </p:cTn>
                              </p:par>
                            </p:childTnLst>
                          </p:cTn>
                        </p:par>
                        <p:par>
                          <p:cTn id="251" fill="hold">
                            <p:stCondLst>
                              <p:cond delay="2000"/>
                            </p:stCondLst>
                            <p:childTnLst>
                              <p:par>
                                <p:cTn id="252" presetID="42" presetClass="entr" presetSubtype="0" fill="hold" nodeType="afterEffect">
                                  <p:stCondLst>
                                    <p:cond delay="0"/>
                                  </p:stCondLst>
                                  <p:childTnLst>
                                    <p:set>
                                      <p:cBhvr>
                                        <p:cTn id="253" dur="1" fill="hold">
                                          <p:stCondLst>
                                            <p:cond delay="0"/>
                                          </p:stCondLst>
                                        </p:cTn>
                                        <p:tgtEl>
                                          <p:spTgt spid="24">
                                            <p:txEl>
                                              <p:pRg st="0" end="0"/>
                                            </p:txEl>
                                          </p:spTgt>
                                        </p:tgtEl>
                                        <p:attrNameLst>
                                          <p:attrName>style.visibility</p:attrName>
                                        </p:attrNameLst>
                                      </p:cBhvr>
                                      <p:to>
                                        <p:strVal val="visible"/>
                                      </p:to>
                                    </p:set>
                                    <p:animEffect transition="in" filter="fade">
                                      <p:cBhvr>
                                        <p:cTn id="254" dur="1000"/>
                                        <p:tgtEl>
                                          <p:spTgt spid="24">
                                            <p:txEl>
                                              <p:pRg st="0" end="0"/>
                                            </p:txEl>
                                          </p:spTgt>
                                        </p:tgtEl>
                                      </p:cBhvr>
                                    </p:animEffect>
                                    <p:anim calcmode="lin" valueType="num">
                                      <p:cBhvr>
                                        <p:cTn id="255"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56"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257" fill="hold">
                            <p:stCondLst>
                              <p:cond delay="3000"/>
                            </p:stCondLst>
                            <p:childTnLst>
                              <p:par>
                                <p:cTn id="258" presetID="42" presetClass="entr" presetSubtype="0" fill="hold" nodeType="afterEffect">
                                  <p:stCondLst>
                                    <p:cond delay="0"/>
                                  </p:stCondLst>
                                  <p:childTnLst>
                                    <p:set>
                                      <p:cBhvr>
                                        <p:cTn id="259" dur="1" fill="hold">
                                          <p:stCondLst>
                                            <p:cond delay="0"/>
                                          </p:stCondLst>
                                        </p:cTn>
                                        <p:tgtEl>
                                          <p:spTgt spid="24">
                                            <p:txEl>
                                              <p:pRg st="1" end="1"/>
                                            </p:txEl>
                                          </p:spTgt>
                                        </p:tgtEl>
                                        <p:attrNameLst>
                                          <p:attrName>style.visibility</p:attrName>
                                        </p:attrNameLst>
                                      </p:cBhvr>
                                      <p:to>
                                        <p:strVal val="visible"/>
                                      </p:to>
                                    </p:set>
                                    <p:animEffect transition="in" filter="fade">
                                      <p:cBhvr>
                                        <p:cTn id="260" dur="1000"/>
                                        <p:tgtEl>
                                          <p:spTgt spid="24">
                                            <p:txEl>
                                              <p:pRg st="1" end="1"/>
                                            </p:txEl>
                                          </p:spTgt>
                                        </p:tgtEl>
                                      </p:cBhvr>
                                    </p:animEffect>
                                    <p:anim calcmode="lin" valueType="num">
                                      <p:cBhvr>
                                        <p:cTn id="261"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62"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55" presetClass="entr" presetSubtype="0" fill="hold" nodeType="clickEffect">
                                  <p:stCondLst>
                                    <p:cond delay="0"/>
                                  </p:stCondLst>
                                  <p:childTnLst>
                                    <p:set>
                                      <p:cBhvr>
                                        <p:cTn id="266" dur="1" fill="hold">
                                          <p:stCondLst>
                                            <p:cond delay="0"/>
                                          </p:stCondLst>
                                        </p:cTn>
                                        <p:tgtEl>
                                          <p:spTgt spid="25"/>
                                        </p:tgtEl>
                                        <p:attrNameLst>
                                          <p:attrName>style.visibility</p:attrName>
                                        </p:attrNameLst>
                                      </p:cBhvr>
                                      <p:to>
                                        <p:strVal val="visible"/>
                                      </p:to>
                                    </p:set>
                                    <p:anim calcmode="lin" valueType="num">
                                      <p:cBhvr>
                                        <p:cTn id="267" dur="1000" fill="hold"/>
                                        <p:tgtEl>
                                          <p:spTgt spid="25"/>
                                        </p:tgtEl>
                                        <p:attrNameLst>
                                          <p:attrName>ppt_w</p:attrName>
                                        </p:attrNameLst>
                                      </p:cBhvr>
                                      <p:tavLst>
                                        <p:tav tm="0">
                                          <p:val>
                                            <p:strVal val="#ppt_w*0.70"/>
                                          </p:val>
                                        </p:tav>
                                        <p:tav tm="100000">
                                          <p:val>
                                            <p:strVal val="#ppt_w"/>
                                          </p:val>
                                        </p:tav>
                                      </p:tavLst>
                                    </p:anim>
                                    <p:anim calcmode="lin" valueType="num">
                                      <p:cBhvr>
                                        <p:cTn id="268" dur="1000" fill="hold"/>
                                        <p:tgtEl>
                                          <p:spTgt spid="25"/>
                                        </p:tgtEl>
                                        <p:attrNameLst>
                                          <p:attrName>ppt_h</p:attrName>
                                        </p:attrNameLst>
                                      </p:cBhvr>
                                      <p:tavLst>
                                        <p:tav tm="0">
                                          <p:val>
                                            <p:strVal val="#ppt_h"/>
                                          </p:val>
                                        </p:tav>
                                        <p:tav tm="100000">
                                          <p:val>
                                            <p:strVal val="#ppt_h"/>
                                          </p:val>
                                        </p:tav>
                                      </p:tavLst>
                                    </p:anim>
                                    <p:animEffect transition="in" filter="fade">
                                      <p:cBhvr>
                                        <p:cTn id="269" dur="1000"/>
                                        <p:tgtEl>
                                          <p:spTgt spid="25"/>
                                        </p:tgtEl>
                                      </p:cBhvr>
                                    </p:animEffect>
                                  </p:childTnLst>
                                </p:cTn>
                              </p:par>
                            </p:childTnLst>
                          </p:cTn>
                        </p:par>
                        <p:par>
                          <p:cTn id="270" fill="hold">
                            <p:stCondLst>
                              <p:cond delay="1000"/>
                            </p:stCondLst>
                            <p:childTnLst>
                              <p:par>
                                <p:cTn id="271" presetID="32" presetClass="emph" presetSubtype="0" fill="hold" nodeType="afterEffect">
                                  <p:stCondLst>
                                    <p:cond delay="0"/>
                                  </p:stCondLst>
                                  <p:childTnLst>
                                    <p:animRot by="120000">
                                      <p:cBhvr>
                                        <p:cTn id="272" dur="100" fill="hold">
                                          <p:stCondLst>
                                            <p:cond delay="0"/>
                                          </p:stCondLst>
                                        </p:cTn>
                                        <p:tgtEl>
                                          <p:spTgt spid="25"/>
                                        </p:tgtEl>
                                        <p:attrNameLst>
                                          <p:attrName>r</p:attrName>
                                        </p:attrNameLst>
                                      </p:cBhvr>
                                    </p:animRot>
                                    <p:animRot by="-240000">
                                      <p:cBhvr>
                                        <p:cTn id="273" dur="200" fill="hold">
                                          <p:stCondLst>
                                            <p:cond delay="200"/>
                                          </p:stCondLst>
                                        </p:cTn>
                                        <p:tgtEl>
                                          <p:spTgt spid="25"/>
                                        </p:tgtEl>
                                        <p:attrNameLst>
                                          <p:attrName>r</p:attrName>
                                        </p:attrNameLst>
                                      </p:cBhvr>
                                    </p:animRot>
                                    <p:animRot by="240000">
                                      <p:cBhvr>
                                        <p:cTn id="274" dur="200" fill="hold">
                                          <p:stCondLst>
                                            <p:cond delay="400"/>
                                          </p:stCondLst>
                                        </p:cTn>
                                        <p:tgtEl>
                                          <p:spTgt spid="25"/>
                                        </p:tgtEl>
                                        <p:attrNameLst>
                                          <p:attrName>r</p:attrName>
                                        </p:attrNameLst>
                                      </p:cBhvr>
                                    </p:animRot>
                                    <p:animRot by="-240000">
                                      <p:cBhvr>
                                        <p:cTn id="275" dur="200" fill="hold">
                                          <p:stCondLst>
                                            <p:cond delay="600"/>
                                          </p:stCondLst>
                                        </p:cTn>
                                        <p:tgtEl>
                                          <p:spTgt spid="25"/>
                                        </p:tgtEl>
                                        <p:attrNameLst>
                                          <p:attrName>r</p:attrName>
                                        </p:attrNameLst>
                                      </p:cBhvr>
                                    </p:animRot>
                                    <p:animRot by="120000">
                                      <p:cBhvr>
                                        <p:cTn id="276" dur="200" fill="hold">
                                          <p:stCondLst>
                                            <p:cond delay="800"/>
                                          </p:stCondLst>
                                        </p:cTn>
                                        <p:tgtEl>
                                          <p:spTgt spid="25"/>
                                        </p:tgtEl>
                                        <p:attrNameLst>
                                          <p:attrName>r</p:attrName>
                                        </p:attrNameLst>
                                      </p:cBhvr>
                                    </p:animRot>
                                  </p:childTnLst>
                                </p:cTn>
                              </p:par>
                            </p:childTnLst>
                          </p:cTn>
                        </p:par>
                        <p:par>
                          <p:cTn id="277" fill="hold">
                            <p:stCondLst>
                              <p:cond delay="2000"/>
                            </p:stCondLst>
                            <p:childTnLst>
                              <p:par>
                                <p:cTn id="278" presetID="42" presetClass="entr" presetSubtype="0" fill="hold" nodeType="afterEffect">
                                  <p:stCondLst>
                                    <p:cond delay="0"/>
                                  </p:stCondLst>
                                  <p:childTnLst>
                                    <p:set>
                                      <p:cBhvr>
                                        <p:cTn id="279" dur="1" fill="hold">
                                          <p:stCondLst>
                                            <p:cond delay="0"/>
                                          </p:stCondLst>
                                        </p:cTn>
                                        <p:tgtEl>
                                          <p:spTgt spid="26">
                                            <p:txEl>
                                              <p:pRg st="0" end="0"/>
                                            </p:txEl>
                                          </p:spTgt>
                                        </p:tgtEl>
                                        <p:attrNameLst>
                                          <p:attrName>style.visibility</p:attrName>
                                        </p:attrNameLst>
                                      </p:cBhvr>
                                      <p:to>
                                        <p:strVal val="visible"/>
                                      </p:to>
                                    </p:set>
                                    <p:animEffect transition="in" filter="fade">
                                      <p:cBhvr>
                                        <p:cTn id="280" dur="1000"/>
                                        <p:tgtEl>
                                          <p:spTgt spid="26">
                                            <p:txEl>
                                              <p:pRg st="0" end="0"/>
                                            </p:txEl>
                                          </p:spTgt>
                                        </p:tgtEl>
                                      </p:cBhvr>
                                    </p:animEffect>
                                    <p:anim calcmode="lin" valueType="num">
                                      <p:cBhvr>
                                        <p:cTn id="281"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82"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283" fill="hold">
                            <p:stCondLst>
                              <p:cond delay="3000"/>
                            </p:stCondLst>
                            <p:childTnLst>
                              <p:par>
                                <p:cTn id="284" presetID="42" presetClass="entr" presetSubtype="0" fill="hold" nodeType="afterEffect">
                                  <p:stCondLst>
                                    <p:cond delay="0"/>
                                  </p:stCondLst>
                                  <p:childTnLst>
                                    <p:set>
                                      <p:cBhvr>
                                        <p:cTn id="285" dur="1" fill="hold">
                                          <p:stCondLst>
                                            <p:cond delay="0"/>
                                          </p:stCondLst>
                                        </p:cTn>
                                        <p:tgtEl>
                                          <p:spTgt spid="26">
                                            <p:txEl>
                                              <p:pRg st="1" end="1"/>
                                            </p:txEl>
                                          </p:spTgt>
                                        </p:tgtEl>
                                        <p:attrNameLst>
                                          <p:attrName>style.visibility</p:attrName>
                                        </p:attrNameLst>
                                      </p:cBhvr>
                                      <p:to>
                                        <p:strVal val="visible"/>
                                      </p:to>
                                    </p:set>
                                    <p:animEffect transition="in" filter="fade">
                                      <p:cBhvr>
                                        <p:cTn id="286" dur="1000"/>
                                        <p:tgtEl>
                                          <p:spTgt spid="26">
                                            <p:txEl>
                                              <p:pRg st="1" end="1"/>
                                            </p:txEl>
                                          </p:spTgt>
                                        </p:tgtEl>
                                      </p:cBhvr>
                                    </p:animEffect>
                                    <p:anim calcmode="lin" valueType="num">
                                      <p:cBhvr>
                                        <p:cTn id="287"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88"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9" fill="hold">
                      <p:stCondLst>
                        <p:cond delay="indefinite"/>
                      </p:stCondLst>
                      <p:childTnLst>
                        <p:par>
                          <p:cTn id="290" fill="hold">
                            <p:stCondLst>
                              <p:cond delay="0"/>
                            </p:stCondLst>
                            <p:childTnLst>
                              <p:par>
                                <p:cTn id="291" presetID="55" presetClass="entr" presetSubtype="0" fill="hold" nodeType="clickEffect">
                                  <p:stCondLst>
                                    <p:cond delay="0"/>
                                  </p:stCondLst>
                                  <p:childTnLst>
                                    <p:set>
                                      <p:cBhvr>
                                        <p:cTn id="292" dur="1" fill="hold">
                                          <p:stCondLst>
                                            <p:cond delay="0"/>
                                          </p:stCondLst>
                                        </p:cTn>
                                        <p:tgtEl>
                                          <p:spTgt spid="27"/>
                                        </p:tgtEl>
                                        <p:attrNameLst>
                                          <p:attrName>style.visibility</p:attrName>
                                        </p:attrNameLst>
                                      </p:cBhvr>
                                      <p:to>
                                        <p:strVal val="visible"/>
                                      </p:to>
                                    </p:set>
                                    <p:anim calcmode="lin" valueType="num">
                                      <p:cBhvr>
                                        <p:cTn id="293" dur="1000" fill="hold"/>
                                        <p:tgtEl>
                                          <p:spTgt spid="27"/>
                                        </p:tgtEl>
                                        <p:attrNameLst>
                                          <p:attrName>ppt_w</p:attrName>
                                        </p:attrNameLst>
                                      </p:cBhvr>
                                      <p:tavLst>
                                        <p:tav tm="0">
                                          <p:val>
                                            <p:strVal val="#ppt_w*0.70"/>
                                          </p:val>
                                        </p:tav>
                                        <p:tav tm="100000">
                                          <p:val>
                                            <p:strVal val="#ppt_w"/>
                                          </p:val>
                                        </p:tav>
                                      </p:tavLst>
                                    </p:anim>
                                    <p:anim calcmode="lin" valueType="num">
                                      <p:cBhvr>
                                        <p:cTn id="294" dur="1000" fill="hold"/>
                                        <p:tgtEl>
                                          <p:spTgt spid="27"/>
                                        </p:tgtEl>
                                        <p:attrNameLst>
                                          <p:attrName>ppt_h</p:attrName>
                                        </p:attrNameLst>
                                      </p:cBhvr>
                                      <p:tavLst>
                                        <p:tav tm="0">
                                          <p:val>
                                            <p:strVal val="#ppt_h"/>
                                          </p:val>
                                        </p:tav>
                                        <p:tav tm="100000">
                                          <p:val>
                                            <p:strVal val="#ppt_h"/>
                                          </p:val>
                                        </p:tav>
                                      </p:tavLst>
                                    </p:anim>
                                    <p:animEffect transition="in" filter="fade">
                                      <p:cBhvr>
                                        <p:cTn id="295" dur="1000"/>
                                        <p:tgtEl>
                                          <p:spTgt spid="27"/>
                                        </p:tgtEl>
                                      </p:cBhvr>
                                    </p:animEffect>
                                  </p:childTnLst>
                                </p:cTn>
                              </p:par>
                            </p:childTnLst>
                          </p:cTn>
                        </p:par>
                        <p:par>
                          <p:cTn id="296" fill="hold">
                            <p:stCondLst>
                              <p:cond delay="1000"/>
                            </p:stCondLst>
                            <p:childTnLst>
                              <p:par>
                                <p:cTn id="297" presetID="32" presetClass="emph" presetSubtype="0" fill="hold" nodeType="afterEffect">
                                  <p:stCondLst>
                                    <p:cond delay="0"/>
                                  </p:stCondLst>
                                  <p:childTnLst>
                                    <p:animRot by="120000">
                                      <p:cBhvr>
                                        <p:cTn id="298" dur="100" fill="hold">
                                          <p:stCondLst>
                                            <p:cond delay="0"/>
                                          </p:stCondLst>
                                        </p:cTn>
                                        <p:tgtEl>
                                          <p:spTgt spid="27"/>
                                        </p:tgtEl>
                                        <p:attrNameLst>
                                          <p:attrName>r</p:attrName>
                                        </p:attrNameLst>
                                      </p:cBhvr>
                                    </p:animRot>
                                    <p:animRot by="-240000">
                                      <p:cBhvr>
                                        <p:cTn id="299" dur="200" fill="hold">
                                          <p:stCondLst>
                                            <p:cond delay="200"/>
                                          </p:stCondLst>
                                        </p:cTn>
                                        <p:tgtEl>
                                          <p:spTgt spid="27"/>
                                        </p:tgtEl>
                                        <p:attrNameLst>
                                          <p:attrName>r</p:attrName>
                                        </p:attrNameLst>
                                      </p:cBhvr>
                                    </p:animRot>
                                    <p:animRot by="240000">
                                      <p:cBhvr>
                                        <p:cTn id="300" dur="200" fill="hold">
                                          <p:stCondLst>
                                            <p:cond delay="400"/>
                                          </p:stCondLst>
                                        </p:cTn>
                                        <p:tgtEl>
                                          <p:spTgt spid="27"/>
                                        </p:tgtEl>
                                        <p:attrNameLst>
                                          <p:attrName>r</p:attrName>
                                        </p:attrNameLst>
                                      </p:cBhvr>
                                    </p:animRot>
                                    <p:animRot by="-240000">
                                      <p:cBhvr>
                                        <p:cTn id="301" dur="200" fill="hold">
                                          <p:stCondLst>
                                            <p:cond delay="600"/>
                                          </p:stCondLst>
                                        </p:cTn>
                                        <p:tgtEl>
                                          <p:spTgt spid="27"/>
                                        </p:tgtEl>
                                        <p:attrNameLst>
                                          <p:attrName>r</p:attrName>
                                        </p:attrNameLst>
                                      </p:cBhvr>
                                    </p:animRot>
                                    <p:animRot by="120000">
                                      <p:cBhvr>
                                        <p:cTn id="302" dur="200" fill="hold">
                                          <p:stCondLst>
                                            <p:cond delay="800"/>
                                          </p:stCondLst>
                                        </p:cTn>
                                        <p:tgtEl>
                                          <p:spTgt spid="27"/>
                                        </p:tgtEl>
                                        <p:attrNameLst>
                                          <p:attrName>r</p:attrName>
                                        </p:attrNameLst>
                                      </p:cBhvr>
                                    </p:animRot>
                                  </p:childTnLst>
                                </p:cTn>
                              </p:par>
                            </p:childTnLst>
                          </p:cTn>
                        </p:par>
                        <p:par>
                          <p:cTn id="303" fill="hold">
                            <p:stCondLst>
                              <p:cond delay="2000"/>
                            </p:stCondLst>
                            <p:childTnLst>
                              <p:par>
                                <p:cTn id="304" presetID="42" presetClass="entr" presetSubtype="0" fill="hold" nodeType="afterEffect">
                                  <p:stCondLst>
                                    <p:cond delay="0"/>
                                  </p:stCondLst>
                                  <p:childTnLst>
                                    <p:set>
                                      <p:cBhvr>
                                        <p:cTn id="305" dur="1" fill="hold">
                                          <p:stCondLst>
                                            <p:cond delay="0"/>
                                          </p:stCondLst>
                                        </p:cTn>
                                        <p:tgtEl>
                                          <p:spTgt spid="28">
                                            <p:txEl>
                                              <p:pRg st="0" end="0"/>
                                            </p:txEl>
                                          </p:spTgt>
                                        </p:tgtEl>
                                        <p:attrNameLst>
                                          <p:attrName>style.visibility</p:attrName>
                                        </p:attrNameLst>
                                      </p:cBhvr>
                                      <p:to>
                                        <p:strVal val="visible"/>
                                      </p:to>
                                    </p:set>
                                    <p:animEffect transition="in" filter="fade">
                                      <p:cBhvr>
                                        <p:cTn id="306" dur="1000"/>
                                        <p:tgtEl>
                                          <p:spTgt spid="28">
                                            <p:txEl>
                                              <p:pRg st="0" end="0"/>
                                            </p:txEl>
                                          </p:spTgt>
                                        </p:tgtEl>
                                      </p:cBhvr>
                                    </p:animEffect>
                                    <p:anim calcmode="lin" valueType="num">
                                      <p:cBhvr>
                                        <p:cTn id="307"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8"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09" fill="hold">
                            <p:stCondLst>
                              <p:cond delay="3000"/>
                            </p:stCondLst>
                            <p:childTnLst>
                              <p:par>
                                <p:cTn id="310" presetID="42" presetClass="entr" presetSubtype="0" fill="hold" nodeType="afterEffect">
                                  <p:stCondLst>
                                    <p:cond delay="0"/>
                                  </p:stCondLst>
                                  <p:childTnLst>
                                    <p:set>
                                      <p:cBhvr>
                                        <p:cTn id="311" dur="1" fill="hold">
                                          <p:stCondLst>
                                            <p:cond delay="0"/>
                                          </p:stCondLst>
                                        </p:cTn>
                                        <p:tgtEl>
                                          <p:spTgt spid="28">
                                            <p:txEl>
                                              <p:pRg st="1" end="1"/>
                                            </p:txEl>
                                          </p:spTgt>
                                        </p:tgtEl>
                                        <p:attrNameLst>
                                          <p:attrName>style.visibility</p:attrName>
                                        </p:attrNameLst>
                                      </p:cBhvr>
                                      <p:to>
                                        <p:strVal val="visible"/>
                                      </p:to>
                                    </p:set>
                                    <p:animEffect transition="in" filter="fade">
                                      <p:cBhvr>
                                        <p:cTn id="312" dur="1000"/>
                                        <p:tgtEl>
                                          <p:spTgt spid="28">
                                            <p:txEl>
                                              <p:pRg st="1" end="1"/>
                                            </p:txEl>
                                          </p:spTgt>
                                        </p:tgtEl>
                                      </p:cBhvr>
                                    </p:animEffect>
                                    <p:anim calcmode="lin" valueType="num">
                                      <p:cBhvr>
                                        <p:cTn id="313"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14" dur="10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txBox="1"/>
          <p:nvPr/>
        </p:nvSpPr>
        <p:spPr>
          <a:xfrm>
            <a:off x="-76200" y="11018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Methodology</a:t>
            </a:r>
            <a:endParaRPr lang="en-US" sz="3400" b="1" dirty="0">
              <a:solidFill>
                <a:schemeClr val="tx1"/>
              </a:solidFill>
              <a:latin typeface="Goudy Old Style" panose="02020502050305020303"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4910" t="21637" r="3240" b="17586"/>
          <a:stretch>
            <a:fillRect/>
          </a:stretch>
        </p:blipFill>
        <p:spPr>
          <a:xfrm>
            <a:off x="821025" y="1197405"/>
            <a:ext cx="5802790" cy="3530500"/>
          </a:xfrm>
          <a:prstGeom prst="rect">
            <a:avLst/>
          </a:prstGeom>
        </p:spPr>
      </p:pic>
      <p:sp>
        <p:nvSpPr>
          <p:cNvPr id="4" name="TextBox 3"/>
          <p:cNvSpPr txBox="1"/>
          <p:nvPr/>
        </p:nvSpPr>
        <p:spPr>
          <a:xfrm>
            <a:off x="62480" y="1012739"/>
            <a:ext cx="1876650" cy="369332"/>
          </a:xfrm>
          <a:prstGeom prst="rect">
            <a:avLst/>
          </a:prstGeom>
          <a:noFill/>
        </p:spPr>
        <p:txBody>
          <a:bodyPr wrap="square">
            <a:spAutoFit/>
          </a:bodyPr>
          <a:lstStyle/>
          <a:p>
            <a:pPr algn="ctr"/>
            <a:r>
              <a:rPr lang="en-US" sz="1800" b="1" dirty="0">
                <a:solidFill>
                  <a:schemeClr val="bg2">
                    <a:lumMod val="50000"/>
                  </a:schemeClr>
                </a:solidFill>
                <a:latin typeface="Goudy Old Style" panose="02020502050305020303" pitchFamily="18" charset="0"/>
              </a:rPr>
              <a:t>Module 2 :</a:t>
            </a:r>
            <a:endParaRPr lang="en-US" sz="1800" b="1" dirty="0">
              <a:solidFill>
                <a:schemeClr val="bg2">
                  <a:lumMod val="50000"/>
                </a:schemeClr>
              </a:solidFill>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p:cNvSpPr txBox="1"/>
          <p:nvPr/>
        </p:nvSpPr>
        <p:spPr>
          <a:xfrm>
            <a:off x="44896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Pseudo Code</a:t>
            </a:r>
            <a:endParaRPr lang="en-US" sz="3400" b="1" dirty="0">
              <a:solidFill>
                <a:schemeClr val="tx1"/>
              </a:solidFill>
              <a:latin typeface="Goudy Old Style" panose="02020502050305020303" pitchFamily="18" charset="0"/>
            </a:endParaRPr>
          </a:p>
        </p:txBody>
      </p:sp>
      <p:sp>
        <p:nvSpPr>
          <p:cNvPr id="6" name="TextBox 5"/>
          <p:cNvSpPr txBox="1"/>
          <p:nvPr/>
        </p:nvSpPr>
        <p:spPr>
          <a:xfrm>
            <a:off x="0" y="1013500"/>
            <a:ext cx="1976015" cy="3970318"/>
          </a:xfrm>
          <a:prstGeom prst="rect">
            <a:avLst/>
          </a:prstGeom>
          <a:noFill/>
          <a:ln>
            <a:solidFill>
              <a:schemeClr val="tx1"/>
            </a:solidFill>
          </a:ln>
        </p:spPr>
        <p:txBody>
          <a:bodyPr wrap="square">
            <a:spAutoFit/>
          </a:bodyPr>
          <a:lstStyle/>
          <a:p>
            <a:r>
              <a:rPr lang="en-IN" sz="1200" b="1" dirty="0">
                <a:latin typeface="Goudy Old Style" panose="02020502050305020303" pitchFamily="18" charset="0"/>
              </a:rPr>
              <a:t>// Include necessary libraries</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DHT.h</a:t>
            </a:r>
            <a:r>
              <a:rPr lang="en-IN" sz="1200" b="1" dirty="0">
                <a:latin typeface="Goudy Old Style" panose="02020502050305020303" pitchFamily="18" charset="0"/>
              </a:rPr>
              <a:t>&gt;</a:t>
            </a:r>
            <a:endParaRPr lang="en-IN" sz="1200" b="1" dirty="0">
              <a:latin typeface="Goudy Old Style" panose="02020502050305020303" pitchFamily="18" charset="0"/>
            </a:endParaRPr>
          </a:p>
          <a:p>
            <a:r>
              <a:rPr lang="en-IN" sz="1200" b="1" dirty="0">
                <a:latin typeface="Goudy Old Style" panose="02020502050305020303" pitchFamily="18" charset="0"/>
              </a:rPr>
              <a:t>#include &lt;MQ135.h&gt;</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SoftwareSerial.h</a:t>
            </a:r>
            <a:r>
              <a:rPr lang="en-IN" sz="1200" b="1" dirty="0">
                <a:latin typeface="Goudy Old Style" panose="02020502050305020303" pitchFamily="18" charset="0"/>
              </a:rPr>
              <a:t>&gt;</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TinyGPS</a:t>
            </a:r>
            <a:r>
              <a:rPr lang="en-IN" sz="1200" b="1" dirty="0">
                <a:latin typeface="Goudy Old Style" panose="02020502050305020303" pitchFamily="18" charset="0"/>
              </a:rPr>
              <a:t>++.h&gt;</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LoRa.h</a:t>
            </a:r>
            <a:r>
              <a:rPr lang="en-IN" sz="1200" b="1" dirty="0">
                <a:latin typeface="Goudy Old Style" panose="02020502050305020303" pitchFamily="18" charset="0"/>
              </a:rPr>
              <a:t>&gt;</a:t>
            </a:r>
            <a:endParaRPr lang="en-IN" sz="1200" b="1" dirty="0">
              <a:latin typeface="Goudy Old Style" panose="02020502050305020303" pitchFamily="18" charset="0"/>
            </a:endParaRPr>
          </a:p>
          <a:p>
            <a:r>
              <a:rPr lang="en-IN" sz="1200" b="1" dirty="0">
                <a:latin typeface="Goudy Old Style" panose="02020502050305020303" pitchFamily="18" charset="0"/>
              </a:rPr>
              <a:t>#include &lt;ESP8266WiFi.h&gt;</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WiFiClient.h</a:t>
            </a:r>
            <a:r>
              <a:rPr lang="en-IN" sz="1200" b="1" dirty="0">
                <a:latin typeface="Goudy Old Style" panose="02020502050305020303" pitchFamily="18" charset="0"/>
              </a:rPr>
              <a:t>&gt;</a:t>
            </a:r>
            <a:endParaRPr lang="en-IN" sz="1200" b="1" dirty="0">
              <a:latin typeface="Goudy Old Style" panose="02020502050305020303" pitchFamily="18" charset="0"/>
            </a:endParaRPr>
          </a:p>
          <a:p>
            <a:r>
              <a:rPr lang="en-IN" sz="1200" b="1" dirty="0">
                <a:latin typeface="Goudy Old Style" panose="02020502050305020303" pitchFamily="18" charset="0"/>
              </a:rPr>
              <a:t>#include &lt;</a:t>
            </a:r>
            <a:r>
              <a:rPr lang="en-IN" sz="1200" b="1" dirty="0" err="1">
                <a:latin typeface="Goudy Old Style" panose="02020502050305020303" pitchFamily="18" charset="0"/>
              </a:rPr>
              <a:t>ThingSpeak.h</a:t>
            </a:r>
            <a:r>
              <a:rPr lang="en-IN" sz="1200" b="1" dirty="0">
                <a:latin typeface="Goudy Old Style" panose="02020502050305020303" pitchFamily="18" charset="0"/>
              </a:rPr>
              <a:t>&gt;</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 Define pin connections</a:t>
            </a:r>
            <a:endParaRPr lang="en-IN" sz="1200" b="1" dirty="0">
              <a:latin typeface="Goudy Old Style" panose="02020502050305020303" pitchFamily="18" charset="0"/>
            </a:endParaRPr>
          </a:p>
          <a:p>
            <a:r>
              <a:rPr lang="en-IN" sz="1200" b="1" dirty="0">
                <a:latin typeface="Goudy Old Style" panose="02020502050305020303" pitchFamily="18" charset="0"/>
              </a:rPr>
              <a:t>#define DHTPIN 2</a:t>
            </a:r>
            <a:endParaRPr lang="en-IN" sz="1200" b="1" dirty="0">
              <a:latin typeface="Goudy Old Style" panose="02020502050305020303" pitchFamily="18" charset="0"/>
            </a:endParaRPr>
          </a:p>
          <a:p>
            <a:r>
              <a:rPr lang="en-IN" sz="1200" b="1" dirty="0">
                <a:latin typeface="Goudy Old Style" panose="02020502050305020303" pitchFamily="18" charset="0"/>
              </a:rPr>
              <a:t>#define DHTTYPE DHT11</a:t>
            </a:r>
            <a:endParaRPr lang="en-IN" sz="1200" b="1" dirty="0">
              <a:latin typeface="Goudy Old Style" panose="02020502050305020303" pitchFamily="18" charset="0"/>
            </a:endParaRPr>
          </a:p>
          <a:p>
            <a:r>
              <a:rPr lang="en-IN" sz="1200" b="1" dirty="0">
                <a:latin typeface="Goudy Old Style" panose="02020502050305020303" pitchFamily="18" charset="0"/>
              </a:rPr>
              <a:t>#define RX_PIN 12</a:t>
            </a:r>
            <a:endParaRPr lang="en-IN" sz="1200" b="1" dirty="0">
              <a:latin typeface="Goudy Old Style" panose="02020502050305020303" pitchFamily="18" charset="0"/>
            </a:endParaRPr>
          </a:p>
          <a:p>
            <a:r>
              <a:rPr lang="en-IN" sz="1200" b="1" dirty="0">
                <a:latin typeface="Goudy Old Style" panose="02020502050305020303" pitchFamily="18" charset="0"/>
              </a:rPr>
              <a:t>#define TX_PIN 13</a:t>
            </a:r>
            <a:endParaRPr lang="en-IN" sz="1200" b="1" dirty="0">
              <a:latin typeface="Goudy Old Style" panose="02020502050305020303" pitchFamily="18" charset="0"/>
            </a:endParaRPr>
          </a:p>
          <a:p>
            <a:r>
              <a:rPr lang="en-IN" sz="1200" b="1" dirty="0">
                <a:latin typeface="Goudy Old Style" panose="02020502050305020303" pitchFamily="18" charset="0"/>
              </a:rPr>
              <a:t>#define GPS_RX 14</a:t>
            </a:r>
            <a:endParaRPr lang="en-IN" sz="1200" b="1" dirty="0">
              <a:latin typeface="Goudy Old Style" panose="02020502050305020303" pitchFamily="18" charset="0"/>
            </a:endParaRPr>
          </a:p>
          <a:p>
            <a:r>
              <a:rPr lang="en-IN" sz="1200" b="1" dirty="0">
                <a:latin typeface="Goudy Old Style" panose="02020502050305020303" pitchFamily="18" charset="0"/>
              </a:rPr>
              <a:t>#define GPS_TX 15</a:t>
            </a:r>
            <a:endParaRPr lang="en-IN" sz="1200" b="1" dirty="0">
              <a:latin typeface="Goudy Old Style" panose="02020502050305020303" pitchFamily="18" charset="0"/>
            </a:endParaRPr>
          </a:p>
          <a:p>
            <a:r>
              <a:rPr lang="en-IN" sz="1200" b="1" dirty="0">
                <a:latin typeface="Goudy Old Style" panose="02020502050305020303" pitchFamily="18" charset="0"/>
              </a:rPr>
              <a:t>#define LORA_SS 16</a:t>
            </a:r>
            <a:endParaRPr lang="en-IN" sz="1200" b="1" dirty="0">
              <a:latin typeface="Goudy Old Style" panose="02020502050305020303" pitchFamily="18" charset="0"/>
            </a:endParaRPr>
          </a:p>
          <a:p>
            <a:r>
              <a:rPr lang="en-IN" sz="1200" b="1" dirty="0">
                <a:latin typeface="Goudy Old Style" panose="02020502050305020303" pitchFamily="18" charset="0"/>
              </a:rPr>
              <a:t>#define LORA_RST 17</a:t>
            </a:r>
            <a:endParaRPr lang="en-IN" sz="1200" b="1" dirty="0">
              <a:latin typeface="Goudy Old Style" panose="02020502050305020303" pitchFamily="18" charset="0"/>
            </a:endParaRPr>
          </a:p>
          <a:p>
            <a:r>
              <a:rPr lang="en-IN" sz="1200" b="1" dirty="0">
                <a:latin typeface="Goudy Old Style" panose="02020502050305020303" pitchFamily="18" charset="0"/>
              </a:rPr>
              <a:t>#define LORA_DI0 18</a:t>
            </a:r>
            <a:endParaRPr lang="en-IN" sz="1200" b="1" dirty="0">
              <a:latin typeface="Goudy Old Style" panose="02020502050305020303" pitchFamily="18" charset="0"/>
            </a:endParaRPr>
          </a:p>
          <a:p>
            <a:r>
              <a:rPr lang="en-IN" sz="1200" b="1" dirty="0">
                <a:latin typeface="Goudy Old Style" panose="02020502050305020303" pitchFamily="18" charset="0"/>
              </a:rPr>
              <a:t>#define MQ_PIN A0</a:t>
            </a:r>
            <a:endParaRPr lang="en-IN" sz="1200" b="1" dirty="0">
              <a:latin typeface="Goudy Old Style" panose="02020502050305020303" pitchFamily="18" charset="0"/>
            </a:endParaRPr>
          </a:p>
        </p:txBody>
      </p:sp>
      <p:sp>
        <p:nvSpPr>
          <p:cNvPr id="8" name="TextBox 7"/>
          <p:cNvSpPr txBox="1"/>
          <p:nvPr/>
        </p:nvSpPr>
        <p:spPr>
          <a:xfrm>
            <a:off x="2281425" y="936447"/>
            <a:ext cx="2783815" cy="4154984"/>
          </a:xfrm>
          <a:prstGeom prst="rect">
            <a:avLst/>
          </a:prstGeom>
          <a:noFill/>
          <a:ln>
            <a:solidFill>
              <a:schemeClr val="tx1"/>
            </a:solidFill>
          </a:ln>
        </p:spPr>
        <p:txBody>
          <a:bodyPr wrap="square">
            <a:spAutoFit/>
          </a:bodyPr>
          <a:lstStyle/>
          <a:p>
            <a:r>
              <a:rPr lang="en-IN" sz="1200" b="1" dirty="0">
                <a:latin typeface="Goudy Old Style" panose="02020502050305020303" pitchFamily="18" charset="0"/>
              </a:rPr>
              <a:t>// Define threshold values</a:t>
            </a:r>
            <a:endParaRPr lang="en-IN" sz="1200" b="1" dirty="0">
              <a:latin typeface="Goudy Old Style" panose="02020502050305020303" pitchFamily="18" charset="0"/>
            </a:endParaRPr>
          </a:p>
          <a:p>
            <a:r>
              <a:rPr lang="en-IN" sz="1200" b="1" dirty="0">
                <a:latin typeface="Goudy Old Style" panose="02020502050305020303" pitchFamily="18" charset="0"/>
              </a:rPr>
              <a:t>#define TEMP_THRESHOLD 25</a:t>
            </a:r>
            <a:endParaRPr lang="en-IN" sz="1200" b="1" dirty="0">
              <a:latin typeface="Goudy Old Style" panose="02020502050305020303" pitchFamily="18" charset="0"/>
            </a:endParaRPr>
          </a:p>
          <a:p>
            <a:r>
              <a:rPr lang="en-IN" sz="1200" b="1" dirty="0">
                <a:latin typeface="Goudy Old Style" panose="02020502050305020303" pitchFamily="18" charset="0"/>
              </a:rPr>
              <a:t>#define TOXIC_THRESHOLD 100</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 Define </a:t>
            </a:r>
            <a:r>
              <a:rPr lang="en-IN" sz="1200" b="1" dirty="0" err="1">
                <a:latin typeface="Goudy Old Style" panose="02020502050305020303" pitchFamily="18" charset="0"/>
              </a:rPr>
              <a:t>WiFi</a:t>
            </a:r>
            <a:r>
              <a:rPr lang="en-IN" sz="1200" b="1" dirty="0">
                <a:latin typeface="Goudy Old Style" panose="02020502050305020303" pitchFamily="18" charset="0"/>
              </a:rPr>
              <a:t> credentials</a:t>
            </a:r>
            <a:endParaRPr lang="en-IN" sz="1200" b="1" dirty="0">
              <a:latin typeface="Goudy Old Style" panose="02020502050305020303" pitchFamily="18" charset="0"/>
            </a:endParaRPr>
          </a:p>
          <a:p>
            <a:r>
              <a:rPr lang="en-IN" sz="1200" b="1" dirty="0" err="1">
                <a:latin typeface="Goudy Old Style" panose="02020502050305020303" pitchFamily="18" charset="0"/>
              </a:rPr>
              <a:t>const</a:t>
            </a:r>
            <a:r>
              <a:rPr lang="en-IN" sz="1200" b="1" dirty="0">
                <a:latin typeface="Goudy Old Style" panose="02020502050305020303" pitchFamily="18" charset="0"/>
              </a:rPr>
              <a:t> char *</a:t>
            </a:r>
            <a:r>
              <a:rPr lang="en-IN" sz="1200" b="1" dirty="0" err="1">
                <a:latin typeface="Goudy Old Style" panose="02020502050305020303" pitchFamily="18" charset="0"/>
              </a:rPr>
              <a:t>ssid</a:t>
            </a:r>
            <a:r>
              <a:rPr lang="en-IN" sz="1200" b="1" dirty="0">
                <a:latin typeface="Goudy Old Style" panose="02020502050305020303" pitchFamily="18" charset="0"/>
              </a:rPr>
              <a:t> = "YOUR_SSID";</a:t>
            </a:r>
            <a:endParaRPr lang="en-IN" sz="1200" b="1" dirty="0">
              <a:latin typeface="Goudy Old Style" panose="02020502050305020303" pitchFamily="18" charset="0"/>
            </a:endParaRPr>
          </a:p>
          <a:p>
            <a:r>
              <a:rPr lang="en-IN" sz="1200" b="1" dirty="0" err="1">
                <a:latin typeface="Goudy Old Style" panose="02020502050305020303" pitchFamily="18" charset="0"/>
              </a:rPr>
              <a:t>const</a:t>
            </a:r>
            <a:r>
              <a:rPr lang="en-IN" sz="1200" b="1" dirty="0">
                <a:latin typeface="Goudy Old Style" panose="02020502050305020303" pitchFamily="18" charset="0"/>
              </a:rPr>
              <a:t> char *password = "YOUR_PASSWORD";</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 Define </a:t>
            </a:r>
            <a:r>
              <a:rPr lang="en-IN" sz="1200" b="1" dirty="0" err="1">
                <a:latin typeface="Goudy Old Style" panose="02020502050305020303" pitchFamily="18" charset="0"/>
              </a:rPr>
              <a:t>ThingSpeak</a:t>
            </a:r>
            <a:r>
              <a:rPr lang="en-IN" sz="1200" b="1" dirty="0">
                <a:latin typeface="Goudy Old Style" panose="02020502050305020303" pitchFamily="18" charset="0"/>
              </a:rPr>
              <a:t> credentials</a:t>
            </a:r>
            <a:endParaRPr lang="en-IN" sz="1200" b="1" dirty="0">
              <a:latin typeface="Goudy Old Style" panose="02020502050305020303" pitchFamily="18" charset="0"/>
            </a:endParaRPr>
          </a:p>
          <a:p>
            <a:r>
              <a:rPr lang="en-IN" sz="1200" b="1" dirty="0">
                <a:latin typeface="Goudy Old Style" panose="02020502050305020303" pitchFamily="18" charset="0"/>
              </a:rPr>
              <a:t>unsigned long </a:t>
            </a:r>
            <a:r>
              <a:rPr lang="en-IN" sz="1200" b="1" dirty="0" err="1">
                <a:latin typeface="Goudy Old Style" panose="02020502050305020303" pitchFamily="18" charset="0"/>
              </a:rPr>
              <a:t>channelID</a:t>
            </a:r>
            <a:r>
              <a:rPr lang="en-IN" sz="1200" b="1" dirty="0">
                <a:latin typeface="Goudy Old Style" panose="02020502050305020303" pitchFamily="18" charset="0"/>
              </a:rPr>
              <a:t> = YOUR_CHANNEL_ID;</a:t>
            </a:r>
            <a:endParaRPr lang="en-IN" sz="1200" b="1" dirty="0">
              <a:latin typeface="Goudy Old Style" panose="02020502050305020303" pitchFamily="18" charset="0"/>
            </a:endParaRPr>
          </a:p>
          <a:p>
            <a:r>
              <a:rPr lang="en-IN" sz="1200" b="1" dirty="0" err="1">
                <a:latin typeface="Goudy Old Style" panose="02020502050305020303" pitchFamily="18" charset="0"/>
              </a:rPr>
              <a:t>const</a:t>
            </a:r>
            <a:r>
              <a:rPr lang="en-IN" sz="1200" b="1" dirty="0">
                <a:latin typeface="Goudy Old Style" panose="02020502050305020303" pitchFamily="18" charset="0"/>
              </a:rPr>
              <a:t> char *</a:t>
            </a:r>
            <a:r>
              <a:rPr lang="en-IN" sz="1200" b="1" dirty="0" err="1">
                <a:latin typeface="Goudy Old Style" panose="02020502050305020303" pitchFamily="18" charset="0"/>
              </a:rPr>
              <a:t>writeAPIKey</a:t>
            </a:r>
            <a:r>
              <a:rPr lang="en-IN" sz="1200" b="1" dirty="0">
                <a:latin typeface="Goudy Old Style" panose="02020502050305020303" pitchFamily="18" charset="0"/>
              </a:rPr>
              <a:t> = "YOUR_WRITE_API_KEY";</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 Initialize sensors</a:t>
            </a:r>
            <a:endParaRPr lang="en-IN" sz="1200" b="1" dirty="0">
              <a:latin typeface="Goudy Old Style" panose="02020502050305020303" pitchFamily="18" charset="0"/>
            </a:endParaRPr>
          </a:p>
          <a:p>
            <a:r>
              <a:rPr lang="en-IN" sz="1200" b="1" dirty="0">
                <a:latin typeface="Goudy Old Style" panose="02020502050305020303" pitchFamily="18" charset="0"/>
              </a:rPr>
              <a:t>DHT </a:t>
            </a:r>
            <a:r>
              <a:rPr lang="en-IN" sz="1200" b="1" dirty="0" err="1">
                <a:latin typeface="Goudy Old Style" panose="02020502050305020303" pitchFamily="18" charset="0"/>
              </a:rPr>
              <a:t>dht</a:t>
            </a:r>
            <a:r>
              <a:rPr lang="en-IN" sz="1200" b="1" dirty="0">
                <a:latin typeface="Goudy Old Style" panose="02020502050305020303" pitchFamily="18" charset="0"/>
              </a:rPr>
              <a:t>(DHTPIN, DHTTYPE);</a:t>
            </a:r>
            <a:endParaRPr lang="en-IN" sz="1200" b="1" dirty="0">
              <a:latin typeface="Goudy Old Style" panose="02020502050305020303" pitchFamily="18" charset="0"/>
            </a:endParaRPr>
          </a:p>
          <a:p>
            <a:r>
              <a:rPr lang="en-IN" sz="1200" b="1" dirty="0">
                <a:latin typeface="Goudy Old Style" panose="02020502050305020303" pitchFamily="18" charset="0"/>
              </a:rPr>
              <a:t>MQ135 </a:t>
            </a:r>
            <a:r>
              <a:rPr lang="en-IN" sz="1200" b="1" dirty="0" err="1">
                <a:latin typeface="Goudy Old Style" panose="02020502050305020303" pitchFamily="18" charset="0"/>
              </a:rPr>
              <a:t>mq</a:t>
            </a:r>
            <a:r>
              <a:rPr lang="en-IN" sz="1200" b="1" dirty="0">
                <a:latin typeface="Goudy Old Style" panose="02020502050305020303" pitchFamily="18" charset="0"/>
              </a:rPr>
              <a:t>(MQ_PIN);</a:t>
            </a:r>
            <a:endParaRPr lang="en-IN" sz="1200" b="1" dirty="0">
              <a:latin typeface="Goudy Old Style" panose="02020502050305020303" pitchFamily="18" charset="0"/>
            </a:endParaRPr>
          </a:p>
          <a:p>
            <a:r>
              <a:rPr lang="en-IN" sz="1200" b="1" dirty="0" err="1">
                <a:latin typeface="Goudy Old Style" panose="02020502050305020303" pitchFamily="18" charset="0"/>
              </a:rPr>
              <a:t>TinyGPSPlus</a:t>
            </a:r>
            <a:r>
              <a:rPr lang="en-IN" sz="1200" b="1" dirty="0">
                <a:latin typeface="Goudy Old Style" panose="02020502050305020303" pitchFamily="18" charset="0"/>
              </a:rPr>
              <a:t> </a:t>
            </a:r>
            <a:r>
              <a:rPr lang="en-IN" sz="1200" b="1" dirty="0" err="1">
                <a:latin typeface="Goudy Old Style" panose="02020502050305020303" pitchFamily="18" charset="0"/>
              </a:rPr>
              <a:t>gps</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err="1">
                <a:latin typeface="Goudy Old Style" panose="02020502050305020303" pitchFamily="18" charset="0"/>
              </a:rPr>
              <a:t>SoftwareSerial</a:t>
            </a:r>
            <a:r>
              <a:rPr lang="en-IN" sz="1200" b="1" dirty="0">
                <a:latin typeface="Goudy Old Style" panose="02020502050305020303" pitchFamily="18" charset="0"/>
              </a:rPr>
              <a:t> </a:t>
            </a:r>
            <a:r>
              <a:rPr lang="en-IN" sz="1200" b="1" dirty="0" err="1">
                <a:latin typeface="Goudy Old Style" panose="02020502050305020303" pitchFamily="18" charset="0"/>
              </a:rPr>
              <a:t>espSerial</a:t>
            </a:r>
            <a:r>
              <a:rPr lang="en-IN" sz="1200" b="1" dirty="0">
                <a:latin typeface="Goudy Old Style" panose="02020502050305020303" pitchFamily="18" charset="0"/>
              </a:rPr>
              <a:t>(RX_PIN, TX_PIN); // RX, TX</a:t>
            </a:r>
            <a:endParaRPr lang="en-IN" sz="1200" b="1" dirty="0">
              <a:latin typeface="Goudy Old Style" panose="02020502050305020303" pitchFamily="18" charset="0"/>
            </a:endParaRPr>
          </a:p>
          <a:p>
            <a:r>
              <a:rPr lang="en-IN" sz="1200" b="1" dirty="0" err="1">
                <a:latin typeface="Goudy Old Style" panose="02020502050305020303" pitchFamily="18" charset="0"/>
              </a:rPr>
              <a:t>WiFiClient</a:t>
            </a:r>
            <a:r>
              <a:rPr lang="en-IN" sz="1200" b="1" dirty="0">
                <a:latin typeface="Goudy Old Style" panose="02020502050305020303" pitchFamily="18" charset="0"/>
              </a:rPr>
              <a:t> client;</a:t>
            </a:r>
            <a:endParaRPr lang="en-IN" sz="120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p:cNvSpPr txBox="1"/>
          <p:nvPr/>
        </p:nvSpPr>
        <p:spPr>
          <a:xfrm>
            <a:off x="44896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Pseudo Code</a:t>
            </a:r>
            <a:endParaRPr lang="en-US" sz="3400" b="1" dirty="0">
              <a:solidFill>
                <a:schemeClr val="tx1"/>
              </a:solidFill>
              <a:latin typeface="Goudy Old Style" panose="02020502050305020303" pitchFamily="18" charset="0"/>
            </a:endParaRPr>
          </a:p>
        </p:txBody>
      </p:sp>
      <p:sp>
        <p:nvSpPr>
          <p:cNvPr id="3" name="TextBox 2"/>
          <p:cNvSpPr txBox="1"/>
          <p:nvPr/>
        </p:nvSpPr>
        <p:spPr>
          <a:xfrm>
            <a:off x="296260" y="1136070"/>
            <a:ext cx="4123035" cy="3970318"/>
          </a:xfrm>
          <a:prstGeom prst="rect">
            <a:avLst/>
          </a:prstGeom>
          <a:noFill/>
        </p:spPr>
        <p:txBody>
          <a:bodyPr wrap="square">
            <a:spAutoFit/>
          </a:bodyPr>
          <a:lstStyle/>
          <a:p>
            <a:r>
              <a:rPr lang="en-IN" sz="1200" b="1" dirty="0">
                <a:latin typeface="Goudy Old Style" panose="02020502050305020303" pitchFamily="18" charset="0"/>
              </a:rPr>
              <a:t> // Initialize </a:t>
            </a:r>
            <a:r>
              <a:rPr lang="en-IN" sz="1200" b="1" dirty="0" err="1">
                <a:latin typeface="Goudy Old Style" panose="02020502050305020303" pitchFamily="18" charset="0"/>
              </a:rPr>
              <a:t>ThingSpeak</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ThingSpeak.begin</a:t>
            </a:r>
            <a:r>
              <a:rPr lang="en-IN" sz="1200" b="1" dirty="0">
                <a:latin typeface="Goudy Old Style" panose="02020502050305020303" pitchFamily="18" charset="0"/>
              </a:rPr>
              <a:t>(client);</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Initialize sensors</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dht.begin</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mq.begin</a:t>
            </a:r>
            <a:r>
              <a:rPr lang="en-IN" sz="1200" b="1" dirty="0">
                <a:latin typeface="Goudy Old Style" panose="02020502050305020303" pitchFamily="18" charset="0"/>
              </a:rPr>
              <a:t>();</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void loop() {</a:t>
            </a:r>
            <a:endParaRPr lang="en-IN" sz="1200" b="1" dirty="0">
              <a:latin typeface="Goudy Old Style" panose="02020502050305020303" pitchFamily="18" charset="0"/>
            </a:endParaRPr>
          </a:p>
          <a:p>
            <a:r>
              <a:rPr lang="en-IN" sz="1200" b="1" dirty="0">
                <a:latin typeface="Goudy Old Style" panose="02020502050305020303" pitchFamily="18" charset="0"/>
              </a:rPr>
              <a:t>  // Read sensor data</a:t>
            </a:r>
            <a:endParaRPr lang="en-IN" sz="1200" b="1" dirty="0">
              <a:latin typeface="Goudy Old Style" panose="02020502050305020303" pitchFamily="18" charset="0"/>
            </a:endParaRPr>
          </a:p>
          <a:p>
            <a:r>
              <a:rPr lang="en-IN" sz="1200" b="1" dirty="0">
                <a:latin typeface="Goudy Old Style" panose="02020502050305020303" pitchFamily="18" charset="0"/>
              </a:rPr>
              <a:t>  float temperature = </a:t>
            </a:r>
            <a:r>
              <a:rPr lang="en-IN" sz="1200" b="1" dirty="0" err="1">
                <a:latin typeface="Goudy Old Style" panose="02020502050305020303" pitchFamily="18" charset="0"/>
              </a:rPr>
              <a:t>dht.readTemperature</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float humidity = </a:t>
            </a:r>
            <a:r>
              <a:rPr lang="en-IN" sz="1200" b="1" dirty="0" err="1">
                <a:latin typeface="Goudy Old Style" panose="02020502050305020303" pitchFamily="18" charset="0"/>
              </a:rPr>
              <a:t>dht.readHumidity</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float </a:t>
            </a:r>
            <a:r>
              <a:rPr lang="en-IN" sz="1200" b="1" dirty="0" err="1">
                <a:latin typeface="Goudy Old Style" panose="02020502050305020303" pitchFamily="18" charset="0"/>
              </a:rPr>
              <a:t>toxicGas</a:t>
            </a:r>
            <a:r>
              <a:rPr lang="en-IN" sz="1200" b="1" dirty="0">
                <a:latin typeface="Goudy Old Style" panose="02020502050305020303" pitchFamily="18" charset="0"/>
              </a:rPr>
              <a:t> = mq.readCO2();</a:t>
            </a:r>
            <a:endParaRPr lang="en-IN" sz="1200" b="1" dirty="0">
              <a:latin typeface="Goudy Old Style" panose="02020502050305020303" pitchFamily="18" charset="0"/>
            </a:endParaRPr>
          </a:p>
          <a:p>
            <a:r>
              <a:rPr lang="en-IN" sz="1200" b="1" dirty="0">
                <a:latin typeface="Goudy Old Style" panose="02020502050305020303" pitchFamily="18" charset="0"/>
              </a:rPr>
              <a:t>  // Check if temperature or toxic gas exceeds threshold</a:t>
            </a:r>
            <a:endParaRPr lang="en-IN" sz="1200" b="1" dirty="0">
              <a:latin typeface="Goudy Old Style" panose="02020502050305020303" pitchFamily="18" charset="0"/>
            </a:endParaRPr>
          </a:p>
          <a:p>
            <a:r>
              <a:rPr lang="en-IN" sz="1200" b="1" dirty="0">
                <a:latin typeface="Goudy Old Style" panose="02020502050305020303" pitchFamily="18" charset="0"/>
              </a:rPr>
              <a:t>  if (temperature &gt; TEMP_THRESHOLD || </a:t>
            </a:r>
            <a:r>
              <a:rPr lang="en-IN" sz="1200" b="1" dirty="0" err="1">
                <a:latin typeface="Goudy Old Style" panose="02020502050305020303" pitchFamily="18" charset="0"/>
              </a:rPr>
              <a:t>toxicGas</a:t>
            </a:r>
            <a:r>
              <a:rPr lang="en-IN" sz="1200" b="1" dirty="0">
                <a:latin typeface="Goudy Old Style" panose="02020502050305020303" pitchFamily="18" charset="0"/>
              </a:rPr>
              <a:t> &gt; TOXIC_THRESHOLD) {</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sendTelegramAlert</a:t>
            </a:r>
            <a:r>
              <a:rPr lang="en-IN" sz="1200" b="1" dirty="0">
                <a:latin typeface="Goudy Old Style" panose="02020502050305020303" pitchFamily="18" charset="0"/>
              </a:rPr>
              <a:t>(temperature, </a:t>
            </a:r>
            <a:r>
              <a:rPr lang="en-IN" sz="1200" b="1" dirty="0" err="1">
                <a:latin typeface="Goudy Old Style" panose="02020502050305020303" pitchFamily="18" charset="0"/>
              </a:rPr>
              <a:t>toxicGas</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Send data to </a:t>
            </a:r>
            <a:r>
              <a:rPr lang="en-IN" sz="1200" b="1" dirty="0" err="1">
                <a:latin typeface="Goudy Old Style" panose="02020502050305020303" pitchFamily="18" charset="0"/>
              </a:rPr>
              <a:t>ThingSpeak</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sendDataToThingSpeak</a:t>
            </a:r>
            <a:r>
              <a:rPr lang="en-IN" sz="1200" b="1" dirty="0">
                <a:latin typeface="Goudy Old Style" panose="02020502050305020303" pitchFamily="18" charset="0"/>
              </a:rPr>
              <a:t>(temperature, humidity, </a:t>
            </a:r>
            <a:r>
              <a:rPr lang="en-IN" sz="1200" b="1" dirty="0" err="1">
                <a:latin typeface="Goudy Old Style" panose="02020502050305020303" pitchFamily="18" charset="0"/>
              </a:rPr>
              <a:t>toxicGas</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 Send data to receiver LoRa</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sendToReceiverLoRa</a:t>
            </a:r>
            <a:r>
              <a:rPr lang="en-IN" sz="1200" b="1" dirty="0">
                <a:latin typeface="Goudy Old Style" panose="02020502050305020303" pitchFamily="18" charset="0"/>
              </a:rPr>
              <a:t>(temperature, humidity, </a:t>
            </a:r>
            <a:r>
              <a:rPr lang="en-IN" sz="1200" b="1" dirty="0" err="1">
                <a:latin typeface="Goudy Old Style" panose="02020502050305020303" pitchFamily="18" charset="0"/>
              </a:rPr>
              <a:t>toxicGas</a:t>
            </a:r>
            <a:r>
              <a:rPr lang="en-IN" sz="1200" b="1" dirty="0">
                <a:latin typeface="Goudy Old Style" panose="02020502050305020303" pitchFamily="18" charset="0"/>
              </a:rPr>
              <a:t>);</a:t>
            </a:r>
            <a:endParaRPr lang="en-IN" sz="1200"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p:cNvSpPr txBox="1"/>
          <p:nvPr/>
        </p:nvSpPr>
        <p:spPr>
          <a:xfrm>
            <a:off x="44896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Pseudo Code</a:t>
            </a:r>
            <a:endParaRPr lang="en-US" sz="3400" b="1" dirty="0">
              <a:solidFill>
                <a:schemeClr val="tx1"/>
              </a:solidFill>
              <a:latin typeface="Goudy Old Style" panose="02020502050305020303" pitchFamily="18" charset="0"/>
            </a:endParaRPr>
          </a:p>
        </p:txBody>
      </p:sp>
      <p:sp>
        <p:nvSpPr>
          <p:cNvPr id="3" name="TextBox 2"/>
          <p:cNvSpPr txBox="1"/>
          <p:nvPr/>
        </p:nvSpPr>
        <p:spPr>
          <a:xfrm>
            <a:off x="184782" y="1279169"/>
            <a:ext cx="4956810" cy="3600986"/>
          </a:xfrm>
          <a:prstGeom prst="rect">
            <a:avLst/>
          </a:prstGeom>
          <a:noFill/>
        </p:spPr>
        <p:txBody>
          <a:bodyPr wrap="square">
            <a:spAutoFit/>
          </a:bodyPr>
          <a:lstStyle/>
          <a:p>
            <a:r>
              <a:rPr lang="en-IN" sz="1200" b="1" dirty="0">
                <a:latin typeface="Goudy Old Style" panose="02020502050305020303" pitchFamily="18" charset="0"/>
              </a:rPr>
              <a:t>void setup() {</a:t>
            </a:r>
            <a:endParaRPr lang="en-IN" sz="1200" b="1" dirty="0">
              <a:latin typeface="Goudy Old Style" panose="02020502050305020303" pitchFamily="18" charset="0"/>
            </a:endParaRPr>
          </a:p>
          <a:p>
            <a:r>
              <a:rPr lang="en-IN" sz="1200" b="1" dirty="0">
                <a:latin typeface="Goudy Old Style" panose="02020502050305020303" pitchFamily="18" charset="0"/>
              </a:rPr>
              <a:t>  // Initialize serial communication</a:t>
            </a:r>
            <a:endParaRPr lang="en-IN" sz="1200" b="1" dirty="0">
              <a:latin typeface="Goudy Old Style" panose="02020502050305020303" pitchFamily="18" charset="0"/>
            </a:endParaRPr>
          </a:p>
          <a:p>
            <a:r>
              <a:rPr lang="en-IN" sz="1200" b="1" dirty="0">
                <a:latin typeface="Goudy Old Style" panose="02020502050305020303" pitchFamily="18" charset="0"/>
              </a:rPr>
              <a:t>  Serial.begin(9600);</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espSerial.begin</a:t>
            </a:r>
            <a:r>
              <a:rPr lang="en-IN" sz="1200" b="1" dirty="0">
                <a:latin typeface="Goudy Old Style" panose="02020502050305020303" pitchFamily="18" charset="0"/>
              </a:rPr>
              <a:t>(9600);</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Initialize LoRa</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LoRa.setPins</a:t>
            </a:r>
            <a:r>
              <a:rPr lang="en-IN" sz="1200" b="1" dirty="0">
                <a:latin typeface="Goudy Old Style" panose="02020502050305020303" pitchFamily="18" charset="0"/>
              </a:rPr>
              <a:t>(LORA_SS, LORA_RST, LORA_DI0);</a:t>
            </a:r>
            <a:endParaRPr lang="en-IN" sz="1200" b="1" dirty="0">
              <a:latin typeface="Goudy Old Style" panose="02020502050305020303" pitchFamily="18" charset="0"/>
            </a:endParaRPr>
          </a:p>
          <a:p>
            <a:r>
              <a:rPr lang="en-IN" sz="1200" b="1" dirty="0">
                <a:latin typeface="Goudy Old Style" panose="02020502050305020303" pitchFamily="18" charset="0"/>
              </a:rPr>
              <a:t>  if (!</a:t>
            </a:r>
            <a:r>
              <a:rPr lang="en-IN" sz="1200" b="1" dirty="0" err="1">
                <a:latin typeface="Goudy Old Style" panose="02020502050305020303" pitchFamily="18" charset="0"/>
              </a:rPr>
              <a:t>LoRa.begin</a:t>
            </a:r>
            <a:r>
              <a:rPr lang="en-IN" sz="1200" b="1" dirty="0">
                <a:latin typeface="Goudy Old Style" panose="02020502050305020303" pitchFamily="18" charset="0"/>
              </a:rPr>
              <a:t>(433E6)) {</a:t>
            </a:r>
            <a:endParaRPr lang="en-IN" sz="1200" b="1" dirty="0">
              <a:latin typeface="Goudy Old Style" panose="02020502050305020303" pitchFamily="18" charset="0"/>
            </a:endParaRPr>
          </a:p>
          <a:p>
            <a:r>
              <a:rPr lang="en-IN" sz="1200" b="1" dirty="0">
                <a:latin typeface="Goudy Old Style" panose="02020502050305020303" pitchFamily="18" charset="0"/>
              </a:rPr>
              <a:t>    Serial.println("LoRa initialization failed. Check your connections.");</a:t>
            </a:r>
            <a:endParaRPr lang="en-IN" sz="1200" b="1" dirty="0">
              <a:latin typeface="Goudy Old Style" panose="02020502050305020303" pitchFamily="18" charset="0"/>
            </a:endParaRPr>
          </a:p>
          <a:p>
            <a:r>
              <a:rPr lang="en-IN" sz="1200" b="1" dirty="0">
                <a:latin typeface="Goudy Old Style" panose="02020502050305020303" pitchFamily="18" charset="0"/>
              </a:rPr>
              <a:t>    while (1);</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Connect to </a:t>
            </a:r>
            <a:r>
              <a:rPr lang="en-IN" sz="1200" b="1" dirty="0" err="1">
                <a:latin typeface="Goudy Old Style" panose="02020502050305020303" pitchFamily="18" charset="0"/>
              </a:rPr>
              <a:t>WiFi</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WiFi.begin</a:t>
            </a:r>
            <a:r>
              <a:rPr lang="en-IN" sz="1200" b="1" dirty="0">
                <a:latin typeface="Goudy Old Style" panose="02020502050305020303" pitchFamily="18" charset="0"/>
              </a:rPr>
              <a:t>(</a:t>
            </a:r>
            <a:r>
              <a:rPr lang="en-IN" sz="1200" b="1" dirty="0" err="1">
                <a:latin typeface="Goudy Old Style" panose="02020502050305020303" pitchFamily="18" charset="0"/>
              </a:rPr>
              <a:t>ssid</a:t>
            </a:r>
            <a:r>
              <a:rPr lang="en-IN" sz="1200" b="1" dirty="0">
                <a:latin typeface="Goudy Old Style" panose="02020502050305020303" pitchFamily="18" charset="0"/>
              </a:rPr>
              <a:t>, password);</a:t>
            </a:r>
            <a:endParaRPr lang="en-IN" sz="1200" b="1" dirty="0">
              <a:latin typeface="Goudy Old Style" panose="02020502050305020303" pitchFamily="18" charset="0"/>
            </a:endParaRPr>
          </a:p>
          <a:p>
            <a:r>
              <a:rPr lang="en-IN" sz="1200" b="1" dirty="0">
                <a:latin typeface="Goudy Old Style" panose="02020502050305020303" pitchFamily="18" charset="0"/>
              </a:rPr>
              <a:t>  while (</a:t>
            </a:r>
            <a:r>
              <a:rPr lang="en-IN" sz="1200" b="1" dirty="0" err="1">
                <a:latin typeface="Goudy Old Style" panose="02020502050305020303" pitchFamily="18" charset="0"/>
              </a:rPr>
              <a:t>WiFi.status</a:t>
            </a:r>
            <a:r>
              <a:rPr lang="en-IN" sz="1200" b="1" dirty="0">
                <a:latin typeface="Goudy Old Style" panose="02020502050305020303" pitchFamily="18" charset="0"/>
              </a:rPr>
              <a:t>() != WL_CONNECTED) {</a:t>
            </a:r>
            <a:endParaRPr lang="en-IN" sz="1200" b="1" dirty="0">
              <a:latin typeface="Goudy Old Style" panose="02020502050305020303" pitchFamily="18" charset="0"/>
            </a:endParaRPr>
          </a:p>
          <a:p>
            <a:r>
              <a:rPr lang="en-IN" sz="1200" b="1" dirty="0">
                <a:latin typeface="Goudy Old Style" panose="02020502050305020303" pitchFamily="18" charset="0"/>
              </a:rPr>
              <a:t>    delay(1000);</a:t>
            </a:r>
            <a:endParaRPr lang="en-IN" sz="1200" b="1" dirty="0">
              <a:latin typeface="Goudy Old Style" panose="02020502050305020303" pitchFamily="18" charset="0"/>
            </a:endParaRPr>
          </a:p>
          <a:p>
            <a:r>
              <a:rPr lang="en-IN" sz="1200" b="1" dirty="0">
                <a:latin typeface="Goudy Old Style" panose="02020502050305020303" pitchFamily="18" charset="0"/>
              </a:rPr>
              <a:t>    Serial.println("Connecting to </a:t>
            </a:r>
            <a:r>
              <a:rPr lang="en-IN" sz="1200" b="1" dirty="0" err="1">
                <a:latin typeface="Goudy Old Style" panose="02020502050305020303" pitchFamily="18" charset="0"/>
              </a:rPr>
              <a:t>WiFi</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p:cNvSpPr txBox="1"/>
          <p:nvPr/>
        </p:nvSpPr>
        <p:spPr>
          <a:xfrm>
            <a:off x="44896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Pseudo Code</a:t>
            </a:r>
            <a:endParaRPr lang="en-US" sz="3400" b="1" dirty="0">
              <a:solidFill>
                <a:schemeClr val="tx1"/>
              </a:solidFill>
              <a:latin typeface="Goudy Old Style" panose="02020502050305020303" pitchFamily="18" charset="0"/>
            </a:endParaRPr>
          </a:p>
        </p:txBody>
      </p:sp>
      <p:sp>
        <p:nvSpPr>
          <p:cNvPr id="3" name="TextBox 2"/>
          <p:cNvSpPr txBox="1"/>
          <p:nvPr/>
        </p:nvSpPr>
        <p:spPr>
          <a:xfrm>
            <a:off x="296260" y="1183153"/>
            <a:ext cx="4539923" cy="3785652"/>
          </a:xfrm>
          <a:prstGeom prst="rect">
            <a:avLst/>
          </a:prstGeom>
          <a:noFill/>
        </p:spPr>
        <p:txBody>
          <a:bodyPr wrap="square">
            <a:spAutoFit/>
          </a:bodyPr>
          <a:lstStyle/>
          <a:p>
            <a:r>
              <a:rPr lang="en-IN" sz="1200" b="1" dirty="0">
                <a:latin typeface="Goudy Old Style" panose="02020502050305020303" pitchFamily="18" charset="0"/>
              </a:rPr>
              <a:t> // Check for GPS data</a:t>
            </a:r>
            <a:endParaRPr lang="en-IN" sz="1200" b="1" dirty="0">
              <a:latin typeface="Goudy Old Style" panose="02020502050305020303" pitchFamily="18" charset="0"/>
            </a:endParaRPr>
          </a:p>
          <a:p>
            <a:r>
              <a:rPr lang="en-IN" sz="1200" b="1" dirty="0">
                <a:latin typeface="Goudy Old Style" panose="02020502050305020303" pitchFamily="18" charset="0"/>
              </a:rPr>
              <a:t>  while (</a:t>
            </a:r>
            <a:r>
              <a:rPr lang="en-IN" sz="1200" b="1" dirty="0" err="1">
                <a:latin typeface="Goudy Old Style" panose="02020502050305020303" pitchFamily="18" charset="0"/>
              </a:rPr>
              <a:t>espSerial.available</a:t>
            </a:r>
            <a:r>
              <a:rPr lang="en-IN" sz="1200" b="1" dirty="0">
                <a:latin typeface="Goudy Old Style" panose="02020502050305020303" pitchFamily="18" charset="0"/>
              </a:rPr>
              <a:t>() &gt; 0) {</a:t>
            </a:r>
            <a:endParaRPr lang="en-IN" sz="1200" b="1" dirty="0">
              <a:latin typeface="Goudy Old Style" panose="02020502050305020303" pitchFamily="18" charset="0"/>
            </a:endParaRPr>
          </a:p>
          <a:p>
            <a:r>
              <a:rPr lang="en-IN" sz="1200" b="1" dirty="0">
                <a:latin typeface="Goudy Old Style" panose="02020502050305020303" pitchFamily="18" charset="0"/>
              </a:rPr>
              <a:t>    if (</a:t>
            </a:r>
            <a:r>
              <a:rPr lang="en-IN" sz="1200" b="1" dirty="0" err="1">
                <a:latin typeface="Goudy Old Style" panose="02020502050305020303" pitchFamily="18" charset="0"/>
              </a:rPr>
              <a:t>gps.encode</a:t>
            </a:r>
            <a:r>
              <a:rPr lang="en-IN" sz="1200" b="1" dirty="0">
                <a:latin typeface="Goudy Old Style" panose="02020502050305020303" pitchFamily="18" charset="0"/>
              </a:rPr>
              <a:t>(</a:t>
            </a:r>
            <a:r>
              <a:rPr lang="en-IN" sz="1200" b="1" dirty="0" err="1">
                <a:latin typeface="Goudy Old Style" panose="02020502050305020303" pitchFamily="18" charset="0"/>
              </a:rPr>
              <a:t>espSerial.read</a:t>
            </a:r>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if (</a:t>
            </a:r>
            <a:r>
              <a:rPr lang="en-IN" sz="1200" b="1" dirty="0" err="1">
                <a:latin typeface="Goudy Old Style" panose="02020502050305020303" pitchFamily="18" charset="0"/>
              </a:rPr>
              <a:t>gps.location.isValid</a:t>
            </a:r>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double latitude = </a:t>
            </a:r>
            <a:r>
              <a:rPr lang="en-IN" sz="1200" b="1" dirty="0" err="1">
                <a:latin typeface="Goudy Old Style" panose="02020502050305020303" pitchFamily="18" charset="0"/>
              </a:rPr>
              <a:t>gps.location.lat</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double longitude = </a:t>
            </a:r>
            <a:r>
              <a:rPr lang="en-IN" sz="1200" b="1" dirty="0" err="1">
                <a:latin typeface="Goudy Old Style" panose="02020502050305020303" pitchFamily="18" charset="0"/>
              </a:rPr>
              <a:t>gps.location.lng</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 Use latitude and longitude</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Detect hand gestures using ESP32-CAM and Spyder IDE</a:t>
            </a:r>
            <a:endParaRPr lang="en-IN" sz="1200" b="1" dirty="0">
              <a:latin typeface="Goudy Old Style" panose="02020502050305020303" pitchFamily="18" charset="0"/>
            </a:endParaRPr>
          </a:p>
          <a:p>
            <a:r>
              <a:rPr lang="en-IN" sz="1200" b="1" dirty="0">
                <a:latin typeface="Goudy Old Style" panose="02020502050305020303" pitchFamily="18" charset="0"/>
              </a:rPr>
              <a:t>  // Generate URL and send it to ESP32-CAM</a:t>
            </a:r>
            <a:endParaRPr lang="en-IN" sz="1200" b="1" dirty="0">
              <a:latin typeface="Goudy Old Style" panose="02020502050305020303" pitchFamily="18" charset="0"/>
            </a:endParaRPr>
          </a:p>
          <a:p>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delay(10000); // Delay for 10 seconds</a:t>
            </a:r>
            <a:endParaRPr lang="en-IN" sz="1200" b="1" dirty="0">
              <a:latin typeface="Goudy Old Style" panose="02020502050305020303" pitchFamily="18" charset="0"/>
            </a:endParaRPr>
          </a:p>
          <a:p>
            <a:r>
              <a:rPr lang="en-IN" sz="1200" b="1" dirty="0">
                <a:latin typeface="Goudy Old Style" panose="02020502050305020303" pitchFamily="18" charset="0"/>
              </a:rPr>
              <a:t>}</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void </a:t>
            </a:r>
            <a:r>
              <a:rPr lang="en-IN" sz="1200" b="1" dirty="0" err="1">
                <a:latin typeface="Goudy Old Style" panose="02020502050305020303" pitchFamily="18" charset="0"/>
              </a:rPr>
              <a:t>sendTelegramAlert</a:t>
            </a:r>
            <a:r>
              <a:rPr lang="en-IN" sz="1200" b="1" dirty="0">
                <a:latin typeface="Goudy Old Style" panose="02020502050305020303" pitchFamily="18" charset="0"/>
              </a:rPr>
              <a:t>(float temperature, float </a:t>
            </a:r>
            <a:r>
              <a:rPr lang="en-IN" sz="1200" b="1" dirty="0" err="1">
                <a:latin typeface="Goudy Old Style" panose="02020502050305020303" pitchFamily="18" charset="0"/>
              </a:rPr>
              <a:t>toxicGas</a:t>
            </a:r>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Send alert message to Telegram bot</a:t>
            </a:r>
            <a:endParaRPr lang="en-IN" sz="1200" b="1" dirty="0">
              <a:latin typeface="Goudy Old Style" panose="02020502050305020303" pitchFamily="18" charset="0"/>
            </a:endParaRPr>
          </a:p>
          <a:p>
            <a:r>
              <a:rPr lang="en-IN" sz="1200" b="1" dirty="0">
                <a:latin typeface="Goudy Old Style" panose="02020502050305020303" pitchFamily="18" charset="0"/>
              </a:rPr>
              <a:t>}</a:t>
            </a:r>
            <a:endParaRPr lang="en-IN" sz="1200"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p:cNvSpPr txBox="1"/>
          <p:nvPr/>
        </p:nvSpPr>
        <p:spPr>
          <a:xfrm>
            <a:off x="44896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Pseudo Code</a:t>
            </a:r>
            <a:endParaRPr lang="en-US" sz="3400" b="1" dirty="0">
              <a:solidFill>
                <a:schemeClr val="tx1"/>
              </a:solidFill>
              <a:latin typeface="Goudy Old Style" panose="02020502050305020303" pitchFamily="18" charset="0"/>
            </a:endParaRPr>
          </a:p>
        </p:txBody>
      </p:sp>
      <p:sp>
        <p:nvSpPr>
          <p:cNvPr id="5" name="TextBox 4"/>
          <p:cNvSpPr txBox="1"/>
          <p:nvPr/>
        </p:nvSpPr>
        <p:spPr>
          <a:xfrm>
            <a:off x="38710" y="1808225"/>
            <a:ext cx="4956810" cy="2123658"/>
          </a:xfrm>
          <a:prstGeom prst="rect">
            <a:avLst/>
          </a:prstGeom>
          <a:noFill/>
        </p:spPr>
        <p:txBody>
          <a:bodyPr wrap="square">
            <a:spAutoFit/>
          </a:bodyPr>
          <a:lstStyle/>
          <a:p>
            <a:r>
              <a:rPr lang="en-IN" sz="1200" b="1" dirty="0">
                <a:latin typeface="Goudy Old Style" panose="02020502050305020303" pitchFamily="18" charset="0"/>
              </a:rPr>
              <a:t>void </a:t>
            </a:r>
            <a:r>
              <a:rPr lang="en-IN" sz="1200" b="1" dirty="0" err="1">
                <a:latin typeface="Goudy Old Style" panose="02020502050305020303" pitchFamily="18" charset="0"/>
              </a:rPr>
              <a:t>sendDataToThingSpeak</a:t>
            </a:r>
            <a:r>
              <a:rPr lang="en-IN" sz="1200" b="1" dirty="0">
                <a:latin typeface="Goudy Old Style" panose="02020502050305020303" pitchFamily="18" charset="0"/>
              </a:rPr>
              <a:t>(float temperature, float humidity, float </a:t>
            </a:r>
            <a:r>
              <a:rPr lang="en-IN" sz="1200" b="1" dirty="0" err="1">
                <a:latin typeface="Goudy Old Style" panose="02020502050305020303" pitchFamily="18" charset="0"/>
              </a:rPr>
              <a:t>toxicGas</a:t>
            </a:r>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Write data to </a:t>
            </a:r>
            <a:r>
              <a:rPr lang="en-IN" sz="1200" b="1" dirty="0" err="1">
                <a:latin typeface="Goudy Old Style" panose="02020502050305020303" pitchFamily="18" charset="0"/>
              </a:rPr>
              <a:t>ThingSpeak</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ThingSpeak.writeField</a:t>
            </a:r>
            <a:r>
              <a:rPr lang="en-IN" sz="1200" b="1" dirty="0">
                <a:latin typeface="Goudy Old Style" panose="02020502050305020303" pitchFamily="18" charset="0"/>
              </a:rPr>
              <a:t>(</a:t>
            </a:r>
            <a:r>
              <a:rPr lang="en-IN" sz="1200" b="1" dirty="0" err="1">
                <a:latin typeface="Goudy Old Style" panose="02020502050305020303" pitchFamily="18" charset="0"/>
              </a:rPr>
              <a:t>channelID</a:t>
            </a:r>
            <a:r>
              <a:rPr lang="en-IN" sz="1200" b="1" dirty="0">
                <a:latin typeface="Goudy Old Style" panose="02020502050305020303" pitchFamily="18" charset="0"/>
              </a:rPr>
              <a:t>, 1, temperature, </a:t>
            </a:r>
            <a:r>
              <a:rPr lang="en-IN" sz="1200" b="1" dirty="0" err="1">
                <a:latin typeface="Goudy Old Style" panose="02020502050305020303" pitchFamily="18" charset="0"/>
              </a:rPr>
              <a:t>writeAPIKey</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ThingSpeak.writeField</a:t>
            </a:r>
            <a:r>
              <a:rPr lang="en-IN" sz="1200" b="1" dirty="0">
                <a:latin typeface="Goudy Old Style" panose="02020502050305020303" pitchFamily="18" charset="0"/>
              </a:rPr>
              <a:t>(</a:t>
            </a:r>
            <a:r>
              <a:rPr lang="en-IN" sz="1200" b="1" dirty="0" err="1">
                <a:latin typeface="Goudy Old Style" panose="02020502050305020303" pitchFamily="18" charset="0"/>
              </a:rPr>
              <a:t>channelID</a:t>
            </a:r>
            <a:r>
              <a:rPr lang="en-IN" sz="1200" b="1" dirty="0">
                <a:latin typeface="Goudy Old Style" panose="02020502050305020303" pitchFamily="18" charset="0"/>
              </a:rPr>
              <a:t>, 2, humidity, </a:t>
            </a:r>
            <a:r>
              <a:rPr lang="en-IN" sz="1200" b="1" dirty="0" err="1">
                <a:latin typeface="Goudy Old Style" panose="02020502050305020303" pitchFamily="18" charset="0"/>
              </a:rPr>
              <a:t>writeAPIKey</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  </a:t>
            </a:r>
            <a:r>
              <a:rPr lang="en-IN" sz="1200" b="1" dirty="0" err="1">
                <a:latin typeface="Goudy Old Style" panose="02020502050305020303" pitchFamily="18" charset="0"/>
              </a:rPr>
              <a:t>ThingSpeak.writeField</a:t>
            </a:r>
            <a:r>
              <a:rPr lang="en-IN" sz="1200" b="1" dirty="0">
                <a:latin typeface="Goudy Old Style" panose="02020502050305020303" pitchFamily="18" charset="0"/>
              </a:rPr>
              <a:t>(</a:t>
            </a:r>
            <a:r>
              <a:rPr lang="en-IN" sz="1200" b="1" dirty="0" err="1">
                <a:latin typeface="Goudy Old Style" panose="02020502050305020303" pitchFamily="18" charset="0"/>
              </a:rPr>
              <a:t>channelID</a:t>
            </a:r>
            <a:r>
              <a:rPr lang="en-IN" sz="1200" b="1" dirty="0">
                <a:latin typeface="Goudy Old Style" panose="02020502050305020303" pitchFamily="18" charset="0"/>
              </a:rPr>
              <a:t>, 3, </a:t>
            </a:r>
            <a:r>
              <a:rPr lang="en-IN" sz="1200" b="1" dirty="0" err="1">
                <a:latin typeface="Goudy Old Style" panose="02020502050305020303" pitchFamily="18" charset="0"/>
              </a:rPr>
              <a:t>toxicGas</a:t>
            </a:r>
            <a:r>
              <a:rPr lang="en-IN" sz="1200" b="1" dirty="0">
                <a:latin typeface="Goudy Old Style" panose="02020502050305020303" pitchFamily="18" charset="0"/>
              </a:rPr>
              <a:t>, </a:t>
            </a:r>
            <a:r>
              <a:rPr lang="en-IN" sz="1200" b="1" dirty="0" err="1">
                <a:latin typeface="Goudy Old Style" panose="02020502050305020303" pitchFamily="18" charset="0"/>
              </a:rPr>
              <a:t>writeAPIKey</a:t>
            </a:r>
            <a:r>
              <a:rPr lang="en-IN" sz="1200" b="1" dirty="0">
                <a:latin typeface="Goudy Old Style" panose="02020502050305020303" pitchFamily="18" charset="0"/>
              </a:rPr>
              <a:t>);</a:t>
            </a:r>
            <a:endParaRPr lang="en-IN" sz="1200" b="1" dirty="0">
              <a:latin typeface="Goudy Old Style" panose="02020502050305020303" pitchFamily="18" charset="0"/>
            </a:endParaRPr>
          </a:p>
          <a:p>
            <a:r>
              <a:rPr lang="en-IN" sz="1200" b="1" dirty="0">
                <a:latin typeface="Goudy Old Style" panose="02020502050305020303" pitchFamily="18" charset="0"/>
              </a:rPr>
              <a:t>}</a:t>
            </a:r>
            <a:endParaRPr lang="en-IN" sz="1200" b="1" dirty="0">
              <a:latin typeface="Goudy Old Style" panose="02020502050305020303" pitchFamily="18" charset="0"/>
            </a:endParaRPr>
          </a:p>
          <a:p>
            <a:endParaRPr lang="en-IN" sz="1200" b="1" dirty="0">
              <a:latin typeface="Goudy Old Style" panose="02020502050305020303" pitchFamily="18" charset="0"/>
            </a:endParaRPr>
          </a:p>
          <a:p>
            <a:r>
              <a:rPr lang="en-IN" sz="1200" b="1" dirty="0">
                <a:latin typeface="Goudy Old Style" panose="02020502050305020303" pitchFamily="18" charset="0"/>
              </a:rPr>
              <a:t>void </a:t>
            </a:r>
            <a:r>
              <a:rPr lang="en-IN" sz="1200" b="1" dirty="0" err="1">
                <a:latin typeface="Goudy Old Style" panose="02020502050305020303" pitchFamily="18" charset="0"/>
              </a:rPr>
              <a:t>sendToReceiverLoRa</a:t>
            </a:r>
            <a:r>
              <a:rPr lang="en-IN" sz="1200" b="1" dirty="0">
                <a:latin typeface="Goudy Old Style" panose="02020502050305020303" pitchFamily="18" charset="0"/>
              </a:rPr>
              <a:t>(float temperature, float humidity, float </a:t>
            </a:r>
            <a:r>
              <a:rPr lang="en-IN" sz="1200" b="1" dirty="0" err="1">
                <a:latin typeface="Goudy Old Style" panose="02020502050305020303" pitchFamily="18" charset="0"/>
              </a:rPr>
              <a:t>toxicGas</a:t>
            </a:r>
            <a:r>
              <a:rPr lang="en-IN" sz="1200" b="1" dirty="0">
                <a:latin typeface="Goudy Old Style" panose="02020502050305020303" pitchFamily="18" charset="0"/>
              </a:rPr>
              <a:t>) {</a:t>
            </a:r>
            <a:endParaRPr lang="en-IN" sz="1200" b="1" dirty="0">
              <a:latin typeface="Goudy Old Style" panose="02020502050305020303" pitchFamily="18" charset="0"/>
            </a:endParaRPr>
          </a:p>
          <a:p>
            <a:r>
              <a:rPr lang="en-IN" sz="1200" b="1" dirty="0">
                <a:latin typeface="Goudy Old Style" panose="02020502050305020303" pitchFamily="18" charset="0"/>
              </a:rPr>
              <a:t>  // Send data to receiver LoRa</a:t>
            </a:r>
            <a:endParaRPr lang="en-IN" sz="1200" b="1" dirty="0">
              <a:latin typeface="Goudy Old Style" panose="02020502050305020303" pitchFamily="18" charset="0"/>
            </a:endParaRPr>
          </a:p>
          <a:p>
            <a:r>
              <a:rPr lang="en-IN" sz="1200" b="1" dirty="0">
                <a:latin typeface="Goudy Old Style" panose="02020502050305020303" pitchFamily="18" charset="0"/>
              </a:rPr>
              <a:t>}</a:t>
            </a:r>
            <a:endParaRPr lang="en-IN" sz="1200" b="1" dirty="0">
              <a:latin typeface="Goudy Old Style" panose="0202050205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Screenshots</a:t>
            </a:r>
            <a:endParaRPr lang="en-US" b="1" dirty="0">
              <a:latin typeface="Goudy Old Style" panose="02020502050305020303"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555" y="1502815"/>
            <a:ext cx="3942175" cy="314614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705" y="1158732"/>
            <a:ext cx="3953485" cy="3834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143555"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Screenshots</a:t>
            </a:r>
            <a:endParaRPr lang="en-US" b="1" dirty="0">
              <a:latin typeface="Goudy Old Style" panose="02020502050305020303"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7976" t="10460" r="41897"/>
          <a:stretch>
            <a:fillRect/>
          </a:stretch>
        </p:blipFill>
        <p:spPr>
          <a:xfrm>
            <a:off x="601670" y="1199385"/>
            <a:ext cx="2443280" cy="3662939"/>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950" y="1199387"/>
            <a:ext cx="2595985" cy="366492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345" y="1199386"/>
            <a:ext cx="2901395" cy="36649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3554" y="0"/>
            <a:ext cx="9000445" cy="5167735"/>
            <a:chOff x="3044951" y="0"/>
            <a:chExt cx="6099049" cy="5143500"/>
          </a:xfrm>
          <a:solidFill>
            <a:srgbClr val="FFFFFF">
              <a:alpha val="80000"/>
            </a:srgbClr>
          </a:solidFill>
        </p:grpSpPr>
        <p:sp>
          <p:nvSpPr>
            <p:cNvPr id="11" name="Rectangle 10"/>
            <p:cNvSpPr/>
            <p:nvPr/>
          </p:nvSpPr>
          <p:spPr>
            <a:xfrm>
              <a:off x="4266590" y="0"/>
              <a:ext cx="4877410" cy="5143500"/>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Isosceles Triangle 11"/>
            <p:cNvSpPr/>
            <p:nvPr/>
          </p:nvSpPr>
          <p:spPr>
            <a:xfrm rot="16200000">
              <a:off x="2281427" y="1808224"/>
              <a:ext cx="2748690" cy="1221641"/>
            </a:xfrm>
            <a:prstGeom prst="triangle">
              <a:avLst>
                <a:gd name="adj" fmla="val 44050"/>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
        <p:nvSpPr>
          <p:cNvPr id="14" name="TextBox 13"/>
          <p:cNvSpPr txBox="1"/>
          <p:nvPr/>
        </p:nvSpPr>
        <p:spPr>
          <a:xfrm>
            <a:off x="2434130" y="1350110"/>
            <a:ext cx="6566316" cy="3139321"/>
          </a:xfrm>
          <a:prstGeom prst="rect">
            <a:avLst/>
          </a:prstGeom>
          <a:noFill/>
        </p:spPr>
        <p:txBody>
          <a:bodyPr wrap="square" rtlCol="0">
            <a:spAutoFit/>
          </a:bodyPr>
          <a:lstStyle/>
          <a:p>
            <a:pPr algn="just"/>
            <a:r>
              <a:rPr lang="en-US" b="1" dirty="0">
                <a:latin typeface="Goudy Old Style" panose="02020502050305020303" pitchFamily="18" charset="0"/>
              </a:rPr>
              <a:t>Incorporating AR into the helmets could provide workers with vital information directly in their field of vision. This could include escape routes during emergencies, real-time hazard warnings, or even instructions for equipment operation. Future versions of the helmet could incorporate energy-harvesting technologies, such as solar cells or thermoelectric generators, to extend battery life or even provide a self-sustaining power source. The data collected from various sensors can be used to create virtual reality (VR) simulations for training purposes. These simulations can replicate real-life scenarios based on actual data, providing miners with immersive and practical safety training</a:t>
            </a:r>
            <a:endParaRPr lang="en-IN" b="1" dirty="0">
              <a:latin typeface="Goudy Old Style" panose="02020502050305020303" pitchFamily="18" charset="0"/>
            </a:endParaRPr>
          </a:p>
        </p:txBody>
      </p:sp>
      <p:sp>
        <p:nvSpPr>
          <p:cNvPr id="16" name="Title 3"/>
          <p:cNvSpPr txBox="1"/>
          <p:nvPr/>
        </p:nvSpPr>
        <p:spPr>
          <a:xfrm>
            <a:off x="2281425" y="476978"/>
            <a:ext cx="610820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Future Enhancement</a:t>
            </a:r>
            <a:endParaRPr lang="en-US" sz="3400" b="1" dirty="0">
              <a:solidFill>
                <a:schemeClr val="tx1"/>
              </a:solidFill>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strips(down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8790" y="281175"/>
            <a:ext cx="6108200" cy="572644"/>
          </a:xfrm>
        </p:spPr>
        <p:txBody>
          <a:bodyPr>
            <a:noAutofit/>
          </a:bodyPr>
          <a:lstStyle/>
          <a:p>
            <a:pPr algn="ctr"/>
            <a:r>
              <a:rPr lang="en-US" sz="3400" b="1" dirty="0">
                <a:solidFill>
                  <a:schemeClr val="tx1"/>
                </a:solidFill>
                <a:latin typeface="Goudy Old Style" panose="02020502050305020303" pitchFamily="18" charset="0"/>
              </a:rPr>
              <a:t>Conclusion</a:t>
            </a:r>
            <a:endParaRPr lang="en-US" sz="3400" b="1" dirty="0">
              <a:solidFill>
                <a:schemeClr val="tx1"/>
              </a:solidFill>
              <a:latin typeface="Goudy Old Style" panose="02020502050305020303" pitchFamily="18" charset="0"/>
            </a:endParaRPr>
          </a:p>
        </p:txBody>
      </p:sp>
      <p:sp>
        <p:nvSpPr>
          <p:cNvPr id="5" name="Content Placeholder 4"/>
          <p:cNvSpPr>
            <a:spLocks noGrp="1"/>
          </p:cNvSpPr>
          <p:nvPr>
            <p:ph idx="1"/>
          </p:nvPr>
        </p:nvSpPr>
        <p:spPr>
          <a:xfrm>
            <a:off x="1976015" y="1197406"/>
            <a:ext cx="4733855" cy="3664919"/>
          </a:xfrm>
        </p:spPr>
        <p:txBody>
          <a:bodyPr>
            <a:normAutofit fontScale="92500" lnSpcReduction="20000"/>
          </a:bodyPr>
          <a:lstStyle/>
          <a:p>
            <a:pPr marL="0" indent="0" algn="just">
              <a:buNone/>
            </a:pPr>
            <a:r>
              <a:rPr lang="en-US" sz="1800" b="1" dirty="0">
                <a:latin typeface="Goudy Old Style" panose="02020502050305020303" pitchFamily="18" charset="0"/>
                <a:ea typeface="Calibri" panose="020F0502020204030204" charset="0"/>
                <a:cs typeface="Calibri" panose="020F0502020204030204" charset="0"/>
              </a:rPr>
              <a:t>In conclusion, the smart mining helmet, integrating IoT and AI, enhances worker safety by monitoring ambient conditions and health parameters via an LoRa module. Low-energy Bluetooth facilitates real-time data transmission, triggering alerts and a panic button. DHT11 and MQ135 sensors ensure accurate environmental monitoring. Machine learning recognizes gestures for improved communication, while the Receiver API enables informed decision-making. Future plans include cloud integration for comprehensive analysis and proposing a </a:t>
            </a:r>
            <a:r>
              <a:rPr lang="en-US" sz="1800" b="1" dirty="0" err="1">
                <a:latin typeface="Goudy Old Style" panose="02020502050305020303" pitchFamily="18" charset="0"/>
                <a:ea typeface="Calibri" panose="020F0502020204030204" charset="0"/>
                <a:cs typeface="Calibri" panose="020F0502020204030204" charset="0"/>
              </a:rPr>
              <a:t>LoRaWAN</a:t>
            </a:r>
            <a:r>
              <a:rPr lang="en-US" sz="1800" b="1" dirty="0">
                <a:latin typeface="Goudy Old Style" panose="02020502050305020303" pitchFamily="18" charset="0"/>
                <a:ea typeface="Calibri" panose="020F0502020204030204" charset="0"/>
                <a:cs typeface="Calibri" panose="020F0502020204030204" charset="0"/>
              </a:rPr>
              <a:t> module to minimize network dependence in mining transmissions. Together, these advancements demonstrate a commitment to elevating worker safety and operational efficiency in mining.</a:t>
            </a:r>
            <a:endParaRPr lang="en-IN" sz="1800" b="1" dirty="0">
              <a:latin typeface="Goudy Old Style" panose="02020502050305020303" pitchFamily="18" charset="0"/>
              <a:ea typeface="Calibri" panose="020F0502020204030204" charset="0"/>
              <a:cs typeface="Calibri" panose="020F0502020204030204" charset="0"/>
            </a:endParaRPr>
          </a:p>
        </p:txBody>
      </p:sp>
      <p:pic>
        <p:nvPicPr>
          <p:cNvPr id="3" name="Picture 2" descr="Miner – from GEMS Animated Explainer Video by Verstiuk Production on  Dribbb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07921"/>
            <a:ext cx="1976015" cy="32523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8790" y="281175"/>
            <a:ext cx="6108200" cy="572644"/>
          </a:xfrm>
        </p:spPr>
        <p:txBody>
          <a:bodyPr>
            <a:noAutofit/>
          </a:bodyPr>
          <a:lstStyle/>
          <a:p>
            <a:pPr algn="ctr"/>
            <a:r>
              <a:rPr lang="en-US" sz="3400" b="1" dirty="0">
                <a:solidFill>
                  <a:schemeClr val="tx1"/>
                </a:solidFill>
                <a:latin typeface="Goudy Old Style" panose="02020502050305020303" pitchFamily="18" charset="0"/>
              </a:rPr>
              <a:t>Abstract</a:t>
            </a:r>
            <a:endParaRPr lang="en-US" sz="3400" b="1" dirty="0">
              <a:solidFill>
                <a:schemeClr val="tx1"/>
              </a:solidFill>
              <a:latin typeface="Goudy Old Style" panose="02020502050305020303" pitchFamily="18" charset="0"/>
            </a:endParaRPr>
          </a:p>
        </p:txBody>
      </p:sp>
      <p:pic>
        <p:nvPicPr>
          <p:cNvPr id="2" name="Picture 1" descr="Mining by David Schneider - LottieFiles"/>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2563" b="12064"/>
          <a:stretch>
            <a:fillRect/>
          </a:stretch>
        </p:blipFill>
        <p:spPr bwMode="auto">
          <a:xfrm>
            <a:off x="120757" y="891996"/>
            <a:ext cx="1832460" cy="3664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976015" y="1197406"/>
            <a:ext cx="4733855" cy="3664919"/>
          </a:xfrm>
        </p:spPr>
        <p:txBody>
          <a:bodyPr>
            <a:normAutofit/>
          </a:bodyPr>
          <a:lstStyle/>
          <a:p>
            <a:pPr marL="0" indent="0" algn="just">
              <a:buNone/>
            </a:pPr>
            <a:r>
              <a:rPr lang="en-US" sz="1800" b="1" dirty="0">
                <a:latin typeface="Goudy Old Style" panose="02020502050305020303" pitchFamily="18" charset="0"/>
              </a:rPr>
              <a:t>This project entails a sensor network utilizing LoRa SX1278 modules to transmit data from various environmental sensors connected to ESP8266 microcontrollers. The data is processed and displayed on Thingspeak and a mobile app developed using MIT App Inventor. Additionally, alerts are sent via Telegram bot if certain thresholds are exceeded. Furthermore, hand gesture recognition using an ESP32 CAM module and Spyder IDE provides real-time feedback on safety conditions.</a:t>
            </a:r>
            <a:endParaRPr lang="en-US" sz="180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Free Vector | Landscape of coal mine industry with undergrou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1855" y="1044700"/>
            <a:ext cx="9144001" cy="2169825"/>
          </a:xfrm>
          <a:prstGeom prst="rect">
            <a:avLst/>
          </a:prstGeom>
          <a:noFill/>
        </p:spPr>
        <p:txBody>
          <a:bodyPr wrap="square" rtlCol="0">
            <a:prstTxWarp prst="textArchUp">
              <a:avLst/>
            </a:prstTxWarp>
            <a:spAutoFit/>
          </a:bodyPr>
          <a:lstStyle/>
          <a:p>
            <a:pPr algn="ctr"/>
            <a:r>
              <a:rPr lang="en-US" sz="13500" b="1" dirty="0">
                <a:ln w="6600">
                  <a:solidFill>
                    <a:schemeClr val="accent2"/>
                  </a:solidFill>
                  <a:prstDash val="solid"/>
                </a:ln>
                <a:solidFill>
                  <a:srgbClr val="FFFFFF"/>
                </a:solidFill>
                <a:effectLst>
                  <a:outerShdw dist="38100" dir="2700000" algn="tl" rotWithShape="0">
                    <a:schemeClr val="accent2"/>
                  </a:outerShdw>
                </a:effectLst>
                <a:latin typeface="Berlin Sans FB Demi" panose="020E0802020502020306" pitchFamily="34" charset="0"/>
              </a:rPr>
              <a:t>Thank You</a:t>
            </a:r>
            <a:endParaRPr lang="en-IN" sz="13500" b="1" dirty="0">
              <a:ln w="6600">
                <a:solidFill>
                  <a:schemeClr val="accent2"/>
                </a:solidFill>
                <a:prstDash val="solid"/>
              </a:ln>
              <a:solidFill>
                <a:srgbClr val="FFFFFF"/>
              </a:solidFill>
              <a:effectLst>
                <a:outerShdw dist="38100" dir="2700000" algn="tl" rotWithShape="0">
                  <a:schemeClr val="accent2"/>
                </a:outerShdw>
              </a:effectLst>
              <a:latin typeface="Berlin Sans FB Demi" panose="020E0802020502020306"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3554" y="0"/>
            <a:ext cx="9000445" cy="5167735"/>
            <a:chOff x="3044951" y="0"/>
            <a:chExt cx="6099049" cy="5143500"/>
          </a:xfrm>
          <a:solidFill>
            <a:srgbClr val="FFFFFF">
              <a:alpha val="80000"/>
            </a:srgbClr>
          </a:solidFill>
        </p:grpSpPr>
        <p:sp>
          <p:nvSpPr>
            <p:cNvPr id="11" name="Rectangle 10"/>
            <p:cNvSpPr/>
            <p:nvPr/>
          </p:nvSpPr>
          <p:spPr>
            <a:xfrm>
              <a:off x="4266590" y="0"/>
              <a:ext cx="4877410" cy="5143500"/>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Isosceles Triangle 11"/>
            <p:cNvSpPr/>
            <p:nvPr/>
          </p:nvSpPr>
          <p:spPr>
            <a:xfrm rot="16200000">
              <a:off x="2281427" y="1808224"/>
              <a:ext cx="2748690" cy="1221641"/>
            </a:xfrm>
            <a:prstGeom prst="triangle">
              <a:avLst>
                <a:gd name="adj" fmla="val 44050"/>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
        <p:nvSpPr>
          <p:cNvPr id="14" name="TextBox 13"/>
          <p:cNvSpPr txBox="1"/>
          <p:nvPr/>
        </p:nvSpPr>
        <p:spPr>
          <a:xfrm>
            <a:off x="2434130" y="1751409"/>
            <a:ext cx="6566316" cy="2862322"/>
          </a:xfrm>
          <a:prstGeom prst="rect">
            <a:avLst/>
          </a:prstGeom>
          <a:noFill/>
        </p:spPr>
        <p:txBody>
          <a:bodyPr wrap="square" rtlCol="0">
            <a:spAutoFit/>
          </a:bodyPr>
          <a:lstStyle/>
          <a:p>
            <a:pPr algn="just"/>
            <a:r>
              <a:rPr lang="en-US" b="1" dirty="0">
                <a:latin typeface="Goudy Old Style" panose="02020502050305020303" pitchFamily="18" charset="0"/>
              </a:rPr>
              <a:t>This project integrates hardware components such as ESP8266, DHT11, MQ135, GPS, LoRa SX1278, and ESP32 CAM with software components including Arduino IDE, Spyder IDE, Thingspeak, MIT App Inventor, and Telegram Bot. It aims to establish a comprehensive environmental monitoring and safety system. Data collected from sensors is transmitted via LoRa to Thingspeak for visualization on a mobile app. In cases of hazardous conditions, alerts are sent through Telegram. Additionally, hand gesture recognition using ESP32 CAM provides an additional layer of safety assessment.</a:t>
            </a:r>
            <a:endParaRPr lang="en-IN" b="1" dirty="0">
              <a:latin typeface="Goudy Old Style" panose="02020502050305020303" pitchFamily="18" charset="0"/>
            </a:endParaRPr>
          </a:p>
        </p:txBody>
      </p:sp>
      <p:sp>
        <p:nvSpPr>
          <p:cNvPr id="16" name="Title 3"/>
          <p:cNvSpPr txBox="1"/>
          <p:nvPr/>
        </p:nvSpPr>
        <p:spPr>
          <a:xfrm>
            <a:off x="1365195" y="384507"/>
            <a:ext cx="610820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Introduction</a:t>
            </a:r>
            <a:endParaRPr lang="en-US" sz="3400" b="1" dirty="0">
              <a:solidFill>
                <a:schemeClr val="tx1"/>
              </a:solidFill>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strips(downLef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p:nvPr/>
        </p:nvSpPr>
        <p:spPr>
          <a:xfrm>
            <a:off x="0"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Literature Survey</a:t>
            </a:r>
            <a:endParaRPr lang="en-US" b="1" dirty="0">
              <a:latin typeface="Goudy Old Style" panose="02020502050305020303" pitchFamily="18" charset="0"/>
            </a:endParaRPr>
          </a:p>
        </p:txBody>
      </p:sp>
      <p:sp>
        <p:nvSpPr>
          <p:cNvPr id="18" name="TextBox 17"/>
          <p:cNvSpPr txBox="1"/>
          <p:nvPr/>
        </p:nvSpPr>
        <p:spPr>
          <a:xfrm>
            <a:off x="143555" y="1044700"/>
            <a:ext cx="8704185" cy="3877985"/>
          </a:xfrm>
          <a:prstGeom prst="rect">
            <a:avLst/>
          </a:prstGeom>
          <a:noFill/>
        </p:spPr>
        <p:txBody>
          <a:bodyPr wrap="square" rtlCol="0">
            <a:spAutoFit/>
          </a:bodyPr>
          <a:lstStyle/>
          <a:p>
            <a:pPr algn="just"/>
            <a:r>
              <a:rPr lang="en-US" sz="1450" b="1" dirty="0">
                <a:latin typeface="Goudy Old Style" panose="02020502050305020303" pitchFamily="18" charset="0"/>
              </a:rPr>
              <a:t>LoRa WAN, ideal for mining, covers vast areas with minimal gateways, enabling smart helmets to monitor miner safety efficiently, enhancing productivity.</a:t>
            </a:r>
            <a:endParaRPr lang="en-US" sz="1450" b="1" dirty="0">
              <a:latin typeface="Goudy Old Style" panose="02020502050305020303" pitchFamily="18" charset="0"/>
            </a:endParaRPr>
          </a:p>
          <a:p>
            <a:pPr algn="just"/>
            <a:r>
              <a:rPr lang="en-US" sz="1450" b="1" dirty="0">
                <a:latin typeface="Goudy Old Style" panose="02020502050305020303" pitchFamily="18" charset="0"/>
              </a:rPr>
              <a:t> </a:t>
            </a:r>
            <a:endParaRPr lang="en-US" sz="1450" b="1" dirty="0">
              <a:latin typeface="Goudy Old Style" panose="02020502050305020303" pitchFamily="18" charset="0"/>
            </a:endParaRPr>
          </a:p>
          <a:p>
            <a:pPr lvl="1" algn="just"/>
            <a:r>
              <a:rPr lang="en-US" sz="1350" b="1" dirty="0">
                <a:latin typeface="Goudy Old Style" panose="02020502050305020303" pitchFamily="18" charset="0"/>
              </a:rPr>
              <a:t>1. Khan et al.  In a 2022 survey, highlighted various advantages, including enhanced safety through the monitoring of hazardous gases, dust particles, and impacts on miners' heads. Additionally, LoRa WAN facilitates increased productivity by tracking miner locations and monitoring their work environments, aiding in better mine planning and workflow optimization. Furthermore, the cost-effectiveness of LoRa WAN technology contributes to reduced deployment and maintenance expenses for smart mining helmet networks. The remarkable smart mining helmet created by Wang and colleagues harnesses the power of LoRa WAN technology. </a:t>
            </a:r>
            <a:endParaRPr lang="en-US" sz="1350" b="1" dirty="0">
              <a:latin typeface="Goudy Old Style" panose="02020502050305020303" pitchFamily="18" charset="0"/>
            </a:endParaRPr>
          </a:p>
          <a:p>
            <a:pPr lvl="1" algn="just"/>
            <a:endParaRPr lang="en-US" sz="1350" b="1" dirty="0">
              <a:latin typeface="Goudy Old Style" panose="02020502050305020303" pitchFamily="18" charset="0"/>
            </a:endParaRPr>
          </a:p>
          <a:p>
            <a:pPr lvl="1" algn="just"/>
            <a:r>
              <a:rPr lang="en-US" sz="1350" b="1" dirty="0">
                <a:latin typeface="Goudy Old Style" panose="02020502050305020303" pitchFamily="18" charset="0"/>
              </a:rPr>
              <a:t>2. Srinivasa Rao et al. (2022)  designed a smart mining helmet integrated with LoRa WAN, monitoring air quality, temperature, humidity, miner location, and impacts. The built-in communication system facilitated smooth communication between miners and supervisors. Testing in a simulated mining environment demonstrated its effectiveness in enhancing both miner safety and productivity.</a:t>
            </a:r>
            <a:endParaRPr lang="en-US" sz="1350" b="1" dirty="0">
              <a:latin typeface="Goudy Old Style" panose="02020502050305020303" pitchFamily="18" charset="0"/>
            </a:endParaRPr>
          </a:p>
          <a:p>
            <a:pPr lvl="1" algn="just"/>
            <a:endParaRPr lang="en-US" sz="1350" b="1" dirty="0">
              <a:latin typeface="Goudy Old Style" panose="02020502050305020303" pitchFamily="18" charset="0"/>
            </a:endParaRPr>
          </a:p>
          <a:p>
            <a:pPr lvl="1" algn="just"/>
            <a:r>
              <a:rPr lang="en-US" sz="1350" b="1" dirty="0">
                <a:latin typeface="Goudy Old Style" panose="02020502050305020303" pitchFamily="18" charset="0"/>
              </a:rPr>
              <a:t>3. Cheng and Sun (2009) developed a prototype ZigBee-based intelligent helmet that can be used to monitor methane gas levels, temperature, and humidity in underground mines. The helmet also includes a voice communication system that allows miners to communicate with each other and with mine operators.</a:t>
            </a:r>
            <a:endParaRPr lang="en-IN" sz="135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wipe(down)">
                                      <p:cBhvr>
                                        <p:cTn id="14" dur="500"/>
                                        <p:tgtEl>
                                          <p:spTgt spid="18">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down)">
                                      <p:cBhvr>
                                        <p:cTn id="17" dur="500"/>
                                        <p:tgtEl>
                                          <p:spTgt spid="18">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wipe(down)">
                                      <p:cBhvr>
                                        <p:cTn id="20" dur="500"/>
                                        <p:tgtEl>
                                          <p:spTgt spid="18">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animEffect transition="in" filter="wipe(down)">
                                      <p:cBhvr>
                                        <p:cTn id="23" dur="500"/>
                                        <p:tgtEl>
                                          <p:spTgt spid="18">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xEl>
                                              <p:pRg st="6" end="6"/>
                                            </p:txEl>
                                          </p:spTgt>
                                        </p:tgtEl>
                                        <p:attrNameLst>
                                          <p:attrName>style.visibility</p:attrName>
                                        </p:attrNameLst>
                                      </p:cBhvr>
                                      <p:to>
                                        <p:strVal val="visible"/>
                                      </p:to>
                                    </p:set>
                                    <p:animEffect transition="in" filter="wipe(down)">
                                      <p:cBhvr>
                                        <p:cTn id="26"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p:nvPr/>
        </p:nvSpPr>
        <p:spPr>
          <a:xfrm>
            <a:off x="0"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b="1" dirty="0">
                <a:latin typeface="Goudy Old Style" panose="02020502050305020303" pitchFamily="18" charset="0"/>
              </a:rPr>
              <a:t>Literature Survey</a:t>
            </a:r>
            <a:endParaRPr lang="en-US" b="1" dirty="0">
              <a:latin typeface="Goudy Old Style" panose="02020502050305020303" pitchFamily="18" charset="0"/>
            </a:endParaRPr>
          </a:p>
        </p:txBody>
      </p:sp>
      <p:sp>
        <p:nvSpPr>
          <p:cNvPr id="18" name="TextBox 17"/>
          <p:cNvSpPr txBox="1"/>
          <p:nvPr/>
        </p:nvSpPr>
        <p:spPr>
          <a:xfrm>
            <a:off x="448965" y="1044700"/>
            <a:ext cx="8398775" cy="4108817"/>
          </a:xfrm>
          <a:prstGeom prst="rect">
            <a:avLst/>
          </a:prstGeom>
          <a:noFill/>
        </p:spPr>
        <p:txBody>
          <a:bodyPr wrap="square" rtlCol="0">
            <a:spAutoFit/>
          </a:bodyPr>
          <a:lstStyle/>
          <a:p>
            <a:pPr algn="just"/>
            <a:r>
              <a:rPr lang="en-US" sz="1450" b="1" dirty="0">
                <a:latin typeface="Goudy Old Style" panose="02020502050305020303" pitchFamily="18" charset="0"/>
              </a:rPr>
              <a:t>4. Hui (2009) developed a ZigBee-based wireless mine supervising system that uses intelligent helmets as voice terminals and ultra-low-power nodes of a wireless sensor network. The system can be used to monitor methane gas levels, temperature, and humidity in underground mines, and to provide early warnings to miners and mine operators in the event of hazardous conditions.</a:t>
            </a:r>
            <a:endParaRPr lang="en-US" sz="1450" b="1" dirty="0">
              <a:latin typeface="Goudy Old Style" panose="02020502050305020303" pitchFamily="18" charset="0"/>
            </a:endParaRPr>
          </a:p>
          <a:p>
            <a:pPr algn="just"/>
            <a:endParaRPr lang="en-US" sz="1450" b="1" dirty="0">
              <a:latin typeface="Goudy Old Style" panose="02020502050305020303" pitchFamily="18" charset="0"/>
            </a:endParaRPr>
          </a:p>
          <a:p>
            <a:pPr algn="just"/>
            <a:r>
              <a:rPr lang="en-US" sz="1450" b="1" dirty="0">
                <a:latin typeface="Goudy Old Style" panose="02020502050305020303" pitchFamily="18" charset="0"/>
              </a:rPr>
              <a:t>5. Manusmare (2017) developed a microcontroller-based smart helmet for coal miners safety. This helmet includes sensors to monitor methane gas levels, temperature, humidity, and impact.</a:t>
            </a:r>
            <a:endParaRPr lang="en-US" sz="1450" b="1" dirty="0">
              <a:latin typeface="Goudy Old Style" panose="02020502050305020303" pitchFamily="18" charset="0"/>
            </a:endParaRPr>
          </a:p>
          <a:p>
            <a:pPr algn="just"/>
            <a:endParaRPr lang="en-US" sz="1450" b="1" dirty="0">
              <a:latin typeface="Goudy Old Style" panose="02020502050305020303" pitchFamily="18" charset="0"/>
            </a:endParaRPr>
          </a:p>
          <a:p>
            <a:pPr algn="just"/>
            <a:r>
              <a:rPr lang="en-US" sz="1450" b="1" dirty="0">
                <a:latin typeface="Goudy Old Style" panose="02020502050305020303" pitchFamily="18" charset="0"/>
              </a:rPr>
              <a:t>6. Li et al. (2015) designed and implemented a ZigBee-based wireless mine monitoring system. The system includes sensors to monitor methane gas levels, carbon monoxide levels, temperature, humidity, and air pressure. </a:t>
            </a:r>
            <a:endParaRPr lang="en-US" sz="1450" b="1" dirty="0">
              <a:latin typeface="Goudy Old Style" panose="02020502050305020303" pitchFamily="18" charset="0"/>
            </a:endParaRPr>
          </a:p>
          <a:p>
            <a:pPr algn="just"/>
            <a:endParaRPr lang="en-US" sz="1450" b="1" dirty="0">
              <a:latin typeface="Goudy Old Style" panose="02020502050305020303" pitchFamily="18" charset="0"/>
            </a:endParaRPr>
          </a:p>
          <a:p>
            <a:pPr algn="just"/>
            <a:r>
              <a:rPr lang="en-US" sz="1450" b="1" dirty="0">
                <a:latin typeface="Goudy Old Style" panose="02020502050305020303" pitchFamily="18" charset="0"/>
              </a:rPr>
              <a:t>7. Wang et al. (2016) developed a ZigBee-based wireless sensor network for coal mine safety monitoring. This system includes sensors to monitor methane gas levels, temperature, humidity, and carbon monoxide levels. </a:t>
            </a:r>
            <a:endParaRPr lang="en-US" sz="1450" b="1" dirty="0">
              <a:latin typeface="Goudy Old Style" panose="02020502050305020303" pitchFamily="18" charset="0"/>
            </a:endParaRPr>
          </a:p>
          <a:p>
            <a:pPr algn="just"/>
            <a:endParaRPr lang="en-US" sz="1450" b="1" dirty="0">
              <a:latin typeface="Goudy Old Style" panose="02020502050305020303" pitchFamily="18" charset="0"/>
            </a:endParaRPr>
          </a:p>
          <a:p>
            <a:pPr algn="just"/>
            <a:r>
              <a:rPr lang="en-US" sz="1450" b="1" dirty="0">
                <a:latin typeface="Goudy Old Style" panose="02020502050305020303" pitchFamily="18" charset="0"/>
              </a:rPr>
              <a:t>8. Zhang et al. (2018) developed a ZigBee-based wireless sensor network for underground coal mine safety monitoring. This system includes sensors to monitor methane gas levels, temperature, humidity, and carbon monoxide levels.</a:t>
            </a:r>
            <a:endParaRPr lang="en-US" sz="145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wipe(down)">
                                      <p:cBhvr>
                                        <p:cTn id="14" dur="500"/>
                                        <p:tgtEl>
                                          <p:spTgt spid="18">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wipe(down)">
                                      <p:cBhvr>
                                        <p:cTn id="17" dur="500"/>
                                        <p:tgtEl>
                                          <p:spTgt spid="18">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8">
                                            <p:txEl>
                                              <p:pRg st="4" end="4"/>
                                            </p:txEl>
                                          </p:spTgt>
                                        </p:tgtEl>
                                        <p:attrNameLst>
                                          <p:attrName>style.visibility</p:attrName>
                                        </p:attrNameLst>
                                      </p:cBhvr>
                                      <p:to>
                                        <p:strVal val="visible"/>
                                      </p:to>
                                    </p:set>
                                    <p:animEffect transition="in" filter="wipe(down)">
                                      <p:cBhvr>
                                        <p:cTn id="20" dur="500"/>
                                        <p:tgtEl>
                                          <p:spTgt spid="18">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wipe(down)">
                                      <p:cBhvr>
                                        <p:cTn id="23" dur="500"/>
                                        <p:tgtEl>
                                          <p:spTgt spid="18">
                                            <p:txEl>
                                              <p:pRg st="6" end="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xEl>
                                              <p:pRg st="8" end="8"/>
                                            </p:txEl>
                                          </p:spTgt>
                                        </p:tgtEl>
                                        <p:attrNameLst>
                                          <p:attrName>style.visibility</p:attrName>
                                        </p:attrNameLst>
                                      </p:cBhvr>
                                      <p:to>
                                        <p:strVal val="visible"/>
                                      </p:to>
                                    </p:set>
                                    <p:animEffect transition="in" filter="wipe(down)">
                                      <p:cBhvr>
                                        <p:cTn id="26" dur="500"/>
                                        <p:tgtEl>
                                          <p:spTgt spid="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Stored Data 9"/>
          <p:cNvSpPr/>
          <p:nvPr/>
        </p:nvSpPr>
        <p:spPr>
          <a:xfrm>
            <a:off x="-772675" y="-24234"/>
            <a:ext cx="6871725" cy="5167734"/>
          </a:xfrm>
          <a:prstGeom prst="flowChartOnlineStorage">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itle 3"/>
          <p:cNvSpPr txBox="1"/>
          <p:nvPr/>
        </p:nvSpPr>
        <p:spPr>
          <a:xfrm>
            <a:off x="1078790" y="281175"/>
            <a:ext cx="379862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Existing Model</a:t>
            </a:r>
            <a:endParaRPr lang="en-US" sz="3400" b="1" dirty="0">
              <a:solidFill>
                <a:schemeClr val="tx1"/>
              </a:solidFill>
              <a:latin typeface="Goudy Old Style" panose="02020502050305020303" pitchFamily="18" charset="0"/>
            </a:endParaRPr>
          </a:p>
        </p:txBody>
      </p:sp>
      <p:sp>
        <p:nvSpPr>
          <p:cNvPr id="13" name="Content Placeholder 4"/>
          <p:cNvSpPr txBox="1"/>
          <p:nvPr/>
        </p:nvSpPr>
        <p:spPr>
          <a:xfrm>
            <a:off x="143555" y="1159228"/>
            <a:ext cx="4733855" cy="3664919"/>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Arial" panose="020B0604020202020204" pitchFamily="34" charset="0"/>
              <a:buNone/>
              <a:defRPr sz="2800" b="0" i="0" kern="1200">
                <a:solidFill>
                  <a:schemeClr val="tx1"/>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just"/>
            <a:r>
              <a:rPr lang="en-US" sz="1800" b="1" dirty="0">
                <a:latin typeface="Goudy Old Style" panose="02020502050305020303" pitchFamily="18" charset="0"/>
              </a:rPr>
              <a:t>An innovative mining helmet, powered by IoT and AI technologies, integrates sensors and an STM32 module for enhanced safety in coal mines. It continuously monitors ambient conditions and worker health parameters, transmitting data to a control center via low-energy Bluetooth for risk alerts. Incorporating DHT11 and MQ135 sensors ensures accurate environmental monitoring, while a machine learning algorithm with a convolutional neural network recognizes worker gestures, aiding communication. The system's implementation promises to significantly reduce mortality rates and disease alerts by promptly notifying workers of potential dangers, with future enhancements including cloud integration and </a:t>
            </a:r>
            <a:r>
              <a:rPr lang="en-US" sz="1800" b="1" dirty="0" err="1">
                <a:latin typeface="Goudy Old Style" panose="02020502050305020303" pitchFamily="18" charset="0"/>
              </a:rPr>
              <a:t>LoRaWAN</a:t>
            </a:r>
            <a:r>
              <a:rPr lang="en-US" sz="1800" b="1" dirty="0">
                <a:latin typeface="Goudy Old Style" panose="02020502050305020303" pitchFamily="18" charset="0"/>
              </a:rPr>
              <a:t> module utilization for network efficiency.</a:t>
            </a:r>
            <a:endParaRPr lang="en-US" sz="1800" b="1" dirty="0">
              <a:latin typeface="Goudy Old Style" panose="02020502050305020303"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8790" y="281175"/>
            <a:ext cx="6108200" cy="572644"/>
          </a:xfrm>
        </p:spPr>
        <p:txBody>
          <a:bodyPr>
            <a:noAutofit/>
          </a:bodyPr>
          <a:lstStyle/>
          <a:p>
            <a:pPr algn="ctr"/>
            <a:r>
              <a:rPr lang="en-US" sz="3400" b="1" dirty="0">
                <a:solidFill>
                  <a:schemeClr val="tx1"/>
                </a:solidFill>
                <a:latin typeface="Goudy Old Style" panose="02020502050305020303" pitchFamily="18" charset="0"/>
              </a:rPr>
              <a:t>Proposed Model</a:t>
            </a:r>
            <a:endParaRPr lang="en-US" sz="3400" b="1" dirty="0">
              <a:solidFill>
                <a:schemeClr val="tx1"/>
              </a:solidFill>
              <a:latin typeface="Goudy Old Style" panose="02020502050305020303" pitchFamily="18" charset="0"/>
            </a:endParaRPr>
          </a:p>
        </p:txBody>
      </p:sp>
      <p:pic>
        <p:nvPicPr>
          <p:cNvPr id="3" name="Picture 2" descr="Mining by Anastasia Steshkina for Motion Design School on Dribbble"/>
          <p:cNvPicPr>
            <a:picLocks noChangeAspect="1" noChangeArrowheads="1"/>
          </p:cNvPicPr>
          <p:nvPr/>
        </p:nvPicPr>
        <p:blipFill rotWithShape="1">
          <a:blip r:embed="rId1">
            <a:extLst>
              <a:ext uri="{28A0092B-C50C-407E-A947-70E740481C1C}">
                <a14:useLocalDpi xmlns:a14="http://schemas.microsoft.com/office/drawing/2010/main" val="0"/>
              </a:ext>
            </a:extLst>
          </a:blip>
          <a:srcRect t="11609" b="10995"/>
          <a:stretch>
            <a:fillRect/>
          </a:stretch>
        </p:blipFill>
        <p:spPr bwMode="auto">
          <a:xfrm>
            <a:off x="114595" y="1242819"/>
            <a:ext cx="2137870" cy="351221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p:cNvSpPr>
            <a:spLocks noGrp="1"/>
          </p:cNvSpPr>
          <p:nvPr>
            <p:ph idx="1"/>
          </p:nvPr>
        </p:nvSpPr>
        <p:spPr>
          <a:xfrm>
            <a:off x="2281425" y="1178354"/>
            <a:ext cx="4733855" cy="3965146"/>
          </a:xfrm>
        </p:spPr>
        <p:txBody>
          <a:bodyPr>
            <a:normAutofit fontScale="92500" lnSpcReduction="10000"/>
          </a:bodyPr>
          <a:lstStyle/>
          <a:p>
            <a:pPr marL="0" indent="0" algn="just">
              <a:buNone/>
            </a:pPr>
            <a:r>
              <a:rPr lang="en-US" sz="1800" b="1" dirty="0">
                <a:latin typeface="Goudy Old Style" panose="02020502050305020303" pitchFamily="18" charset="0"/>
              </a:rPr>
              <a:t>On the sender side, the LoRa SX1278, which is connected to the ESP8266, collects data from the DHT11, GPS, and MQ135 sensors (all connected to the ESP8266) and pushes this data to Thingspeak. The data from Thingspeak is displayed in a mobile app developed using MIT App Inventor. Whenever the temperature and toxic gas values exceed their threshold values, an alert is sent to a Telegram bot. Additionally, the sender-side LoRa SX1278 transmits data to the receiver-side LoRa SX1278, which is connected to another ESP8266. The ESP32 Cam, powered by a separate power source, runs and generates a URL. This URL is then pasted into Spyder IDE. The ESP32 Cam detects hand gestures and displays "OK," "NOT OK," or "DANGER" in the console.</a:t>
            </a:r>
            <a:endParaRPr lang="en-US" sz="180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3554" y="0"/>
            <a:ext cx="9000445" cy="5167735"/>
            <a:chOff x="3044951" y="0"/>
            <a:chExt cx="6099049" cy="5143500"/>
          </a:xfrm>
          <a:solidFill>
            <a:srgbClr val="FFFFFF">
              <a:alpha val="80000"/>
            </a:srgbClr>
          </a:solidFill>
        </p:grpSpPr>
        <p:sp>
          <p:nvSpPr>
            <p:cNvPr id="11" name="Rectangle 10"/>
            <p:cNvSpPr/>
            <p:nvPr/>
          </p:nvSpPr>
          <p:spPr>
            <a:xfrm>
              <a:off x="4266590" y="0"/>
              <a:ext cx="4877410" cy="5143500"/>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Isosceles Triangle 11"/>
            <p:cNvSpPr/>
            <p:nvPr/>
          </p:nvSpPr>
          <p:spPr>
            <a:xfrm rot="16200000">
              <a:off x="2281427" y="1808224"/>
              <a:ext cx="2748690" cy="1221641"/>
            </a:xfrm>
            <a:prstGeom prst="triangle">
              <a:avLst>
                <a:gd name="adj" fmla="val 44050"/>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
        <p:nvSpPr>
          <p:cNvPr id="14" name="TextBox 13"/>
          <p:cNvSpPr txBox="1"/>
          <p:nvPr/>
        </p:nvSpPr>
        <p:spPr>
          <a:xfrm>
            <a:off x="2021735" y="1147382"/>
            <a:ext cx="2595985" cy="3585597"/>
          </a:xfrm>
          <a:prstGeom prst="rect">
            <a:avLst/>
          </a:prstGeom>
          <a:noFill/>
        </p:spPr>
        <p:txBody>
          <a:bodyPr wrap="square" rtlCol="0">
            <a:spAutoFit/>
          </a:bodyPr>
          <a:lstStyle/>
          <a:p>
            <a:pPr algn="just"/>
            <a:r>
              <a:rPr lang="en-US" b="1" dirty="0">
                <a:latin typeface="Goudy Old Style" panose="02020502050305020303" pitchFamily="18" charset="0"/>
              </a:rPr>
              <a:t>Hardware Components:</a:t>
            </a:r>
            <a:endParaRPr lang="en-US" b="1" dirty="0">
              <a:latin typeface="Goudy Old Style" panose="02020502050305020303" pitchFamily="18" charset="0"/>
            </a:endParaRPr>
          </a:p>
          <a:p>
            <a:pPr algn="just"/>
            <a:endParaRPr lang="en-US" sz="800" b="1" dirty="0">
              <a:latin typeface="Goudy Old Style" panose="02020502050305020303" pitchFamily="18" charset="0"/>
            </a:endParaRPr>
          </a:p>
          <a:p>
            <a:pPr algn="just"/>
            <a:r>
              <a:rPr lang="en-US" sz="1750" b="1" dirty="0">
                <a:latin typeface="Goudy Old Style" panose="02020502050305020303" pitchFamily="18" charset="0"/>
              </a:rPr>
              <a:t>Sender Side:</a:t>
            </a:r>
            <a:endParaRPr lang="en-US" sz="1750" b="1" dirty="0">
              <a:latin typeface="Goudy Old Style" panose="02020502050305020303" pitchFamily="18" charset="0"/>
            </a:endParaRPr>
          </a:p>
          <a:p>
            <a:pPr algn="just"/>
            <a:endParaRPr lang="en-US" sz="8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ESP8266</a:t>
            </a:r>
            <a:endParaRPr lang="en-US" sz="16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DHT11 sensor</a:t>
            </a:r>
            <a:endParaRPr lang="en-US" sz="16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MQ135 sensor</a:t>
            </a:r>
            <a:endParaRPr lang="en-US" sz="16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GPS module</a:t>
            </a:r>
            <a:endParaRPr lang="en-US" sz="16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LoRa SX1278 module</a:t>
            </a:r>
            <a:endParaRPr lang="en-US" sz="1600" b="1" dirty="0">
              <a:latin typeface="Goudy Old Style" panose="02020502050305020303" pitchFamily="18" charset="0"/>
            </a:endParaRPr>
          </a:p>
          <a:p>
            <a:pPr marL="400050" indent="-400050" algn="just">
              <a:buFont typeface="+mj-lt"/>
              <a:buAutoNum type="romanLcPeriod"/>
            </a:pPr>
            <a:r>
              <a:rPr lang="en-US" sz="1600" b="1" dirty="0">
                <a:latin typeface="Goudy Old Style" panose="02020502050305020303" pitchFamily="18" charset="0"/>
              </a:rPr>
              <a:t>ESP32-CAM module</a:t>
            </a:r>
            <a:endParaRPr lang="en-US" sz="1600" b="1" dirty="0">
              <a:latin typeface="Goudy Old Style" panose="02020502050305020303" pitchFamily="18" charset="0"/>
            </a:endParaRPr>
          </a:p>
          <a:p>
            <a:pPr algn="just"/>
            <a:endParaRPr lang="en-US" sz="1600" b="1" dirty="0">
              <a:latin typeface="Goudy Old Style" panose="02020502050305020303" pitchFamily="18" charset="0"/>
            </a:endParaRPr>
          </a:p>
          <a:p>
            <a:pPr algn="just"/>
            <a:r>
              <a:rPr lang="en-US" sz="1750" b="1" dirty="0">
                <a:latin typeface="Goudy Old Style" panose="02020502050305020303" pitchFamily="18" charset="0"/>
              </a:rPr>
              <a:t>Receiver Side:</a:t>
            </a:r>
            <a:endParaRPr lang="en-US" sz="1750" b="1" dirty="0">
              <a:latin typeface="Goudy Old Style" panose="02020502050305020303" pitchFamily="18" charset="0"/>
            </a:endParaRPr>
          </a:p>
          <a:p>
            <a:pPr algn="just"/>
            <a:endParaRPr lang="en-US" sz="800" b="1" dirty="0">
              <a:latin typeface="Goudy Old Style" panose="02020502050305020303" pitchFamily="18" charset="0"/>
            </a:endParaRPr>
          </a:p>
          <a:p>
            <a:pPr marL="342900" indent="-342900" algn="just">
              <a:buFont typeface="+mj-lt"/>
              <a:buAutoNum type="arabicParenR"/>
            </a:pPr>
            <a:r>
              <a:rPr lang="en-US" sz="1600" b="1" dirty="0">
                <a:latin typeface="Goudy Old Style" panose="02020502050305020303" pitchFamily="18" charset="0"/>
              </a:rPr>
              <a:t>ESP8266</a:t>
            </a:r>
            <a:endParaRPr lang="en-US" sz="1600" b="1" dirty="0">
              <a:latin typeface="Goudy Old Style" panose="02020502050305020303" pitchFamily="18" charset="0"/>
            </a:endParaRPr>
          </a:p>
          <a:p>
            <a:pPr marL="342900" indent="-342900" algn="just">
              <a:buFont typeface="+mj-lt"/>
              <a:buAutoNum type="arabicParenR"/>
            </a:pPr>
            <a:r>
              <a:rPr lang="en-US" sz="1600" b="1" dirty="0">
                <a:latin typeface="Goudy Old Style" panose="02020502050305020303" pitchFamily="18" charset="0"/>
              </a:rPr>
              <a:t>LoRa SX1278 module</a:t>
            </a:r>
            <a:endParaRPr lang="en-US" sz="1600" b="1" dirty="0">
              <a:latin typeface="Goudy Old Style" panose="02020502050305020303" pitchFamily="18" charset="0"/>
            </a:endParaRPr>
          </a:p>
        </p:txBody>
      </p:sp>
      <p:sp>
        <p:nvSpPr>
          <p:cNvPr id="16" name="Title 3"/>
          <p:cNvSpPr txBox="1"/>
          <p:nvPr/>
        </p:nvSpPr>
        <p:spPr>
          <a:xfrm>
            <a:off x="2434130" y="243447"/>
            <a:ext cx="6108200" cy="572644"/>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pPr algn="ctr"/>
            <a:r>
              <a:rPr lang="en-US" sz="3400" b="1" dirty="0">
                <a:solidFill>
                  <a:schemeClr val="tx1"/>
                </a:solidFill>
                <a:latin typeface="Goudy Old Style" panose="02020502050305020303" pitchFamily="18" charset="0"/>
              </a:rPr>
              <a:t>System Requirements</a:t>
            </a:r>
            <a:endParaRPr lang="en-US" sz="3400" b="1" dirty="0">
              <a:solidFill>
                <a:schemeClr val="tx1"/>
              </a:solidFill>
              <a:latin typeface="Goudy Old Style" panose="02020502050305020303" pitchFamily="18" charset="0"/>
            </a:endParaRPr>
          </a:p>
        </p:txBody>
      </p:sp>
      <p:sp>
        <p:nvSpPr>
          <p:cNvPr id="3" name="TextBox 2"/>
          <p:cNvSpPr txBox="1"/>
          <p:nvPr/>
        </p:nvSpPr>
        <p:spPr>
          <a:xfrm>
            <a:off x="4617720" y="1147382"/>
            <a:ext cx="4382725" cy="3924151"/>
          </a:xfrm>
          <a:prstGeom prst="rect">
            <a:avLst/>
          </a:prstGeom>
          <a:noFill/>
        </p:spPr>
        <p:txBody>
          <a:bodyPr wrap="square">
            <a:spAutoFit/>
          </a:bodyPr>
          <a:lstStyle/>
          <a:p>
            <a:pPr algn="just"/>
            <a:r>
              <a:rPr lang="en-IN" b="1" dirty="0">
                <a:latin typeface="Goudy Old Style" panose="02020502050305020303" pitchFamily="18" charset="0"/>
              </a:rPr>
              <a:t>Software Components:</a:t>
            </a:r>
            <a:endParaRPr lang="en-IN" b="1" dirty="0">
              <a:latin typeface="Goudy Old Style" panose="02020502050305020303" pitchFamily="18" charset="0"/>
            </a:endParaRPr>
          </a:p>
          <a:p>
            <a:pPr algn="just"/>
            <a:endParaRPr lang="en-IN" sz="800" b="1" dirty="0">
              <a:latin typeface="Goudy Old Style" panose="02020502050305020303" pitchFamily="18" charset="0"/>
            </a:endParaRPr>
          </a:p>
          <a:p>
            <a:pPr marL="342900" indent="-342900" algn="just">
              <a:buFont typeface="+mj-lt"/>
              <a:buAutoNum type="arabicPeriod"/>
            </a:pPr>
            <a:r>
              <a:rPr lang="en-IN" sz="1600" b="1" dirty="0">
                <a:latin typeface="Goudy Old Style" panose="02020502050305020303" pitchFamily="18" charset="0"/>
              </a:rPr>
              <a:t>Arduino IDE: Used for programming ESP8266 and ESP32-CAM microcontrollers.</a:t>
            </a:r>
            <a:endParaRPr lang="en-IN" sz="1600" b="1" dirty="0">
              <a:latin typeface="Goudy Old Style" panose="02020502050305020303" pitchFamily="18" charset="0"/>
            </a:endParaRPr>
          </a:p>
          <a:p>
            <a:pPr marL="285750" indent="-285750" algn="just">
              <a:buFont typeface="+mj-lt"/>
              <a:buAutoNum type="arabicPeriod"/>
            </a:pPr>
            <a:endParaRPr lang="en-IN" sz="800" b="1" dirty="0">
              <a:latin typeface="Goudy Old Style" panose="02020502050305020303" pitchFamily="18" charset="0"/>
            </a:endParaRPr>
          </a:p>
          <a:p>
            <a:pPr marL="342900" indent="-342900" algn="just">
              <a:buFont typeface="+mj-lt"/>
              <a:buAutoNum type="arabicPeriod"/>
            </a:pPr>
            <a:r>
              <a:rPr lang="en-IN" sz="1600" b="1" dirty="0">
                <a:latin typeface="Goudy Old Style" panose="02020502050305020303" pitchFamily="18" charset="0"/>
              </a:rPr>
              <a:t>Spyder IDE: Utilized for Python programming to process image data and detect hand gestures.</a:t>
            </a:r>
            <a:endParaRPr lang="en-IN" sz="1600" b="1" dirty="0">
              <a:latin typeface="Goudy Old Style" panose="02020502050305020303" pitchFamily="18" charset="0"/>
            </a:endParaRPr>
          </a:p>
          <a:p>
            <a:pPr marL="285750" indent="-285750" algn="just">
              <a:buFont typeface="+mj-lt"/>
              <a:buAutoNum type="arabicPeriod"/>
            </a:pPr>
            <a:endParaRPr lang="en-IN" sz="800" b="1" dirty="0">
              <a:latin typeface="Goudy Old Style" panose="02020502050305020303" pitchFamily="18" charset="0"/>
            </a:endParaRPr>
          </a:p>
          <a:p>
            <a:pPr marL="342900" indent="-342900" algn="just">
              <a:buFont typeface="+mj-lt"/>
              <a:buAutoNum type="arabicPeriod"/>
            </a:pPr>
            <a:r>
              <a:rPr lang="en-IN" sz="1600" b="1" dirty="0">
                <a:latin typeface="Goudy Old Style" panose="02020502050305020303" pitchFamily="18" charset="0"/>
              </a:rPr>
              <a:t>Thingspeak: Cloud platform used to collect and display sensor data from the sender side.</a:t>
            </a:r>
            <a:endParaRPr lang="en-IN" sz="1600" b="1" dirty="0">
              <a:latin typeface="Goudy Old Style" panose="02020502050305020303" pitchFamily="18" charset="0"/>
            </a:endParaRPr>
          </a:p>
          <a:p>
            <a:pPr marL="285750" indent="-285750" algn="just">
              <a:buFont typeface="+mj-lt"/>
              <a:buAutoNum type="arabicPeriod"/>
            </a:pPr>
            <a:endParaRPr lang="en-IN" sz="800" b="1" dirty="0">
              <a:latin typeface="Goudy Old Style" panose="02020502050305020303" pitchFamily="18" charset="0"/>
            </a:endParaRPr>
          </a:p>
          <a:p>
            <a:pPr marL="342900" indent="-342900" algn="just">
              <a:buFont typeface="+mj-lt"/>
              <a:buAutoNum type="arabicPeriod"/>
            </a:pPr>
            <a:r>
              <a:rPr lang="en-IN" sz="1600" b="1" dirty="0">
                <a:latin typeface="Goudy Old Style" panose="02020502050305020303" pitchFamily="18" charset="0"/>
              </a:rPr>
              <a:t>MIT App Inventor: For developing the mobile application to display data from Thingspeak.</a:t>
            </a:r>
            <a:endParaRPr lang="en-IN" sz="1600" b="1" dirty="0">
              <a:latin typeface="Goudy Old Style" panose="02020502050305020303" pitchFamily="18" charset="0"/>
            </a:endParaRPr>
          </a:p>
          <a:p>
            <a:pPr marL="285750" indent="-285750" algn="just">
              <a:buFont typeface="+mj-lt"/>
              <a:buAutoNum type="arabicPeriod"/>
            </a:pPr>
            <a:endParaRPr lang="en-IN" sz="800" b="1" dirty="0">
              <a:latin typeface="Goudy Old Style" panose="02020502050305020303" pitchFamily="18" charset="0"/>
            </a:endParaRPr>
          </a:p>
          <a:p>
            <a:pPr marL="342900" indent="-342900" algn="just">
              <a:buFont typeface="+mj-lt"/>
              <a:buAutoNum type="arabicPeriod"/>
            </a:pPr>
            <a:r>
              <a:rPr lang="en-IN" sz="1600" b="1" dirty="0">
                <a:latin typeface="Goudy Old Style" panose="02020502050305020303" pitchFamily="18" charset="0"/>
              </a:rPr>
              <a:t>Telegram Bot: Used for sending alerts when temperature and toxic gas values exceed threshold values.</a:t>
            </a:r>
            <a:endParaRPr lang="en-IN" sz="1600" b="1" dirty="0">
              <a:latin typeface="Goudy Old Style" panose="020205020503050203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strips(down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11062</Words>
  <Application>WPS Presentation</Application>
  <PresentationFormat>On-screen Show (16:9)</PresentationFormat>
  <Paragraphs>302</Paragraphs>
  <Slides>30</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Berlin Sans FB Demi</vt:lpstr>
      <vt:lpstr>Goudy Old Style</vt:lpstr>
      <vt:lpstr>Times New Roman</vt:lpstr>
      <vt:lpstr>Calibri</vt:lpstr>
      <vt:lpstr>Microsoft YaHei</vt:lpstr>
      <vt:lpstr>Arial Unicode MS</vt:lpstr>
      <vt:lpstr>Office Theme</vt:lpstr>
      <vt:lpstr>LoRa Guard – A Smart Mining Helmet</vt:lpstr>
      <vt:lpstr>Table of Content</vt:lpstr>
      <vt:lpstr>Abstract</vt:lpstr>
      <vt:lpstr>PowerPoint 演示文稿</vt:lpstr>
      <vt:lpstr>PowerPoint 演示文稿</vt:lpstr>
      <vt:lpstr>PowerPoint 演示文稿</vt:lpstr>
      <vt:lpstr>PowerPoint 演示文稿</vt:lpstr>
      <vt:lpstr>Proposed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LAKSHMIPAVANKUMARSARMA KALLE</cp:lastModifiedBy>
  <cp:revision>3</cp:revision>
  <dcterms:created xsi:type="dcterms:W3CDTF">2017-07-11T21:07:00Z</dcterms:created>
  <dcterms:modified xsi:type="dcterms:W3CDTF">2024-04-19T08:56:02Z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41D0030858444D76AB4038A325A8B8E9_12</vt:lpwstr>
  </property>
  <property fmtid="{D5CDD505-2E9C-101B-9397-08002B2CF9AE}" pid="3" name="KSOProductBuildVer">
    <vt:lpwstr>1033-12.2.0.16731</vt:lpwstr>
  </property>
</Properties>
</file>